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9" r:id="rId6"/>
    <p:sldId id="262" r:id="rId7"/>
    <p:sldId id="273" r:id="rId8"/>
    <p:sldId id="263" r:id="rId9"/>
    <p:sldId id="264" r:id="rId10"/>
    <p:sldId id="265" r:id="rId11"/>
    <p:sldId id="266" r:id="rId12"/>
    <p:sldId id="267" r:id="rId13"/>
    <p:sldId id="268" r:id="rId14"/>
    <p:sldId id="269" r:id="rId15"/>
    <p:sldId id="257" r:id="rId16"/>
    <p:sldId id="274" r:id="rId17"/>
    <p:sldId id="260" r:id="rId18"/>
    <p:sldId id="275" r:id="rId19"/>
    <p:sldId id="277" r:id="rId20"/>
    <p:sldId id="278" r:id="rId21"/>
    <p:sldId id="279" r:id="rId22"/>
    <p:sldId id="276" r:id="rId23"/>
    <p:sldId id="280" r:id="rId24"/>
    <p:sldId id="270" r:id="rId25"/>
    <p:sldId id="271" r:id="rId26"/>
    <p:sldId id="272" r:id="rId27"/>
    <p:sldId id="261" r:id="rId2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282"/>
    <a:srgbClr val="E8DF2F"/>
    <a:srgbClr val="064990"/>
    <a:srgbClr val="F3E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7B9C655-9011-4187-980F-12604C5D2801}" type="datetimeFigureOut">
              <a:rPr lang="en-GB" smtClean="0"/>
              <a:t>02/01/2021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E18C1DF-C790-4183-91B2-47DE5CA95DF5}" type="slidenum">
              <a:rPr lang="en-GB" smtClean="0"/>
              <a:t>‹#›</a:t>
            </a:fld>
            <a:endParaRPr lang="en-GB"/>
          </a:p>
        </p:txBody>
      </p:sp>
    </p:spTree>
    <p:extLst>
      <p:ext uri="{BB962C8B-B14F-4D97-AF65-F5344CB8AC3E}">
        <p14:creationId xmlns:p14="http://schemas.microsoft.com/office/powerpoint/2010/main" val="406385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8C1DF-C790-4183-91B2-47DE5CA95DF5}" type="slidenum">
              <a:rPr lang="en-GB" smtClean="0"/>
              <a:t>1</a:t>
            </a:fld>
            <a:endParaRPr lang="en-GB"/>
          </a:p>
        </p:txBody>
      </p:sp>
    </p:spTree>
    <p:extLst>
      <p:ext uri="{BB962C8B-B14F-4D97-AF65-F5344CB8AC3E}">
        <p14:creationId xmlns:p14="http://schemas.microsoft.com/office/powerpoint/2010/main" val="197256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 y="0"/>
            <a:ext cx="12192000" cy="3362632"/>
          </a:xfrm>
          <a:prstGeom prst="rect">
            <a:avLst/>
          </a:prstGeom>
        </p:spPr>
      </p:pic>
      <p:sp>
        <p:nvSpPr>
          <p:cNvPr id="9" name="Text Placeholder 8"/>
          <p:cNvSpPr>
            <a:spLocks noGrp="1"/>
          </p:cNvSpPr>
          <p:nvPr>
            <p:ph type="body" sz="quarter" idx="10" hasCustomPrompt="1"/>
          </p:nvPr>
        </p:nvSpPr>
        <p:spPr>
          <a:xfrm>
            <a:off x="661851" y="2937660"/>
            <a:ext cx="8029258" cy="914400"/>
          </a:xfrm>
          <a:prstGeom prst="rect">
            <a:avLst/>
          </a:prstGeom>
        </p:spPr>
        <p:txBody>
          <a:bodyPr/>
          <a:lstStyle>
            <a:lvl1pPr marL="0" indent="0">
              <a:buNone/>
              <a:defRPr sz="5400" b="1" baseline="0">
                <a:solidFill>
                  <a:srgbClr val="6F2282"/>
                </a:solidFill>
              </a:defRPr>
            </a:lvl1pPr>
          </a:lstStyle>
          <a:p>
            <a:pPr lvl="0"/>
            <a:r>
              <a:rPr lang="en-US" dirty="0"/>
              <a:t>PowerPoint Title</a:t>
            </a:r>
            <a:endParaRPr lang="en-GB" dirty="0"/>
          </a:p>
        </p:txBody>
      </p:sp>
      <p:sp>
        <p:nvSpPr>
          <p:cNvPr id="10" name="Text Placeholder 8"/>
          <p:cNvSpPr>
            <a:spLocks noGrp="1"/>
          </p:cNvSpPr>
          <p:nvPr>
            <p:ph type="body" sz="quarter" idx="11" hasCustomPrompt="1"/>
          </p:nvPr>
        </p:nvSpPr>
        <p:spPr>
          <a:xfrm>
            <a:off x="661850" y="4128259"/>
            <a:ext cx="8029258" cy="755703"/>
          </a:xfrm>
          <a:prstGeom prst="rect">
            <a:avLst/>
          </a:prstGeom>
        </p:spPr>
        <p:txBody>
          <a:bodyPr/>
          <a:lstStyle>
            <a:lvl1pPr marL="0" indent="0">
              <a:buNone/>
              <a:defRPr sz="4000" b="1" baseline="0">
                <a:solidFill>
                  <a:srgbClr val="6F2282"/>
                </a:solidFill>
              </a:defRPr>
            </a:lvl1pPr>
          </a:lstStyle>
          <a:p>
            <a:pPr lvl="0"/>
            <a:r>
              <a:rPr lang="en-US" dirty="0"/>
              <a:t>Author</a:t>
            </a:r>
            <a:endParaRPr lang="en-GB" dirty="0"/>
          </a:p>
        </p:txBody>
      </p:sp>
      <p:sp>
        <p:nvSpPr>
          <p:cNvPr id="11" name="Text Placeholder 8"/>
          <p:cNvSpPr>
            <a:spLocks noGrp="1"/>
          </p:cNvSpPr>
          <p:nvPr>
            <p:ph type="body" sz="quarter" idx="12" hasCustomPrompt="1"/>
          </p:nvPr>
        </p:nvSpPr>
        <p:spPr>
          <a:xfrm>
            <a:off x="661850" y="4893708"/>
            <a:ext cx="8029258" cy="766854"/>
          </a:xfrm>
          <a:prstGeom prst="rect">
            <a:avLst/>
          </a:prstGeom>
        </p:spPr>
        <p:txBody>
          <a:bodyPr/>
          <a:lstStyle>
            <a:lvl1pPr marL="0" indent="0">
              <a:buNone/>
              <a:defRPr sz="3200" b="1" baseline="0">
                <a:solidFill>
                  <a:srgbClr val="6F2282"/>
                </a:solidFill>
              </a:defRPr>
            </a:lvl1pPr>
          </a:lstStyle>
          <a:p>
            <a:pPr lvl="0"/>
            <a:r>
              <a:rPr lang="en-US" dirty="0"/>
              <a:t>Date</a:t>
            </a:r>
            <a:endParaRPr lang="en-GB" dirty="0"/>
          </a:p>
        </p:txBody>
      </p:sp>
    </p:spTree>
    <p:extLst>
      <p:ext uri="{BB962C8B-B14F-4D97-AF65-F5344CB8AC3E}">
        <p14:creationId xmlns:p14="http://schemas.microsoft.com/office/powerpoint/2010/main" val="238116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57" y="0"/>
            <a:ext cx="12192000" cy="1733006"/>
          </a:xfrm>
          <a:prstGeom prst="rect">
            <a:avLst/>
          </a:prstGeom>
        </p:spPr>
      </p:pic>
      <p:sp>
        <p:nvSpPr>
          <p:cNvPr id="2" name="Title 1"/>
          <p:cNvSpPr>
            <a:spLocks noGrp="1"/>
          </p:cNvSpPr>
          <p:nvPr>
            <p:ph type="title"/>
          </p:nvPr>
        </p:nvSpPr>
        <p:spPr>
          <a:xfrm>
            <a:off x="661850" y="1018270"/>
            <a:ext cx="9995264" cy="801822"/>
          </a:xfrm>
          <a:prstGeom prst="rect">
            <a:avLst/>
          </a:prstGeom>
        </p:spPr>
        <p:txBody>
          <a:bodyPr/>
          <a:lstStyle>
            <a:lvl1pPr>
              <a:defRPr b="1">
                <a:solidFill>
                  <a:srgbClr val="6F2282"/>
                </a:solidFill>
                <a:latin typeface="+mn-lt"/>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661850" y="1907044"/>
            <a:ext cx="9995264" cy="643935"/>
          </a:xfrm>
          <a:prstGeom prst="rect">
            <a:avLst/>
          </a:prstGeom>
        </p:spPr>
        <p:txBody>
          <a:bodyPr/>
          <a:lstStyle>
            <a:lvl1pPr marL="0" indent="0">
              <a:buNone/>
              <a:defRPr>
                <a:solidFill>
                  <a:srgbClr val="6F2282"/>
                </a:solidFill>
              </a:defRPr>
            </a:lvl1pPr>
          </a:lstStyle>
          <a:p>
            <a:pPr lvl="0"/>
            <a:r>
              <a:rPr lang="en-US" dirty="0"/>
              <a:t>Edit Master text styles</a:t>
            </a:r>
          </a:p>
        </p:txBody>
      </p:sp>
    </p:spTree>
    <p:extLst>
      <p:ext uri="{BB962C8B-B14F-4D97-AF65-F5344CB8AC3E}">
        <p14:creationId xmlns:p14="http://schemas.microsoft.com/office/powerpoint/2010/main" val="1436767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596902" y="6450376"/>
            <a:ext cx="899707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50000"/>
                    <a:lumOff val="50000"/>
                  </a:schemeClr>
                </a:solidFill>
              </a:rPr>
              <a:t> </a:t>
            </a:r>
            <a:r>
              <a:rPr lang="en-GB" sz="1200" dirty="0" err="1">
                <a:solidFill>
                  <a:schemeClr val="tx1">
                    <a:lumMod val="50000"/>
                    <a:lumOff val="50000"/>
                  </a:schemeClr>
                </a:solidFill>
              </a:rPr>
              <a:t>Rigton</a:t>
            </a:r>
            <a:r>
              <a:rPr lang="en-GB" sz="1200" dirty="0">
                <a:solidFill>
                  <a:schemeClr val="tx1">
                    <a:lumMod val="50000"/>
                    <a:lumOff val="50000"/>
                  </a:schemeClr>
                </a:solidFill>
              </a:rPr>
              <a:t> Drive, Leeds LS9 7PY	</a:t>
            </a:r>
            <a:r>
              <a:rPr lang="en-GB" sz="1200" baseline="0" dirty="0">
                <a:solidFill>
                  <a:schemeClr val="tx1">
                    <a:lumMod val="50000"/>
                    <a:lumOff val="50000"/>
                  </a:schemeClr>
                </a:solidFill>
              </a:rPr>
              <a:t>             </a:t>
            </a:r>
            <a:r>
              <a:rPr lang="en-GB" sz="1200" dirty="0">
                <a:solidFill>
                  <a:schemeClr val="tx1">
                    <a:lumMod val="50000"/>
                    <a:lumOff val="50000"/>
                  </a:schemeClr>
                </a:solidFill>
              </a:rPr>
              <a:t>Tel: 0113 248 2750                Executive Principal: Ian Goddard</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648" y="5949451"/>
            <a:ext cx="1257267" cy="685057"/>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93976" y="5071807"/>
            <a:ext cx="1297042" cy="1562701"/>
          </a:xfrm>
          <a:prstGeom prst="rect">
            <a:avLst/>
          </a:prstGeom>
        </p:spPr>
      </p:pic>
    </p:spTree>
    <p:extLst>
      <p:ext uri="{BB962C8B-B14F-4D97-AF65-F5344CB8AC3E}">
        <p14:creationId xmlns:p14="http://schemas.microsoft.com/office/powerpoint/2010/main" val="33393904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www.nspcc.org.uk/keeping-children-safe/online-safety/" TargetMode="External"/><Relationship Id="rId4" Type="http://schemas.openxmlformats.org/officeDocument/2006/relationships/hyperlink" Target="https://www.thinkuknow.co.u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admin@eborgardensacademy.co.uk"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6744" y="3634037"/>
            <a:ext cx="9946965" cy="1811895"/>
          </a:xfrm>
        </p:spPr>
        <p:txBody>
          <a:bodyPr/>
          <a:lstStyle/>
          <a:p>
            <a:r>
              <a:rPr lang="en-US" sz="8000" dirty="0"/>
              <a:t>Blended Learning Plan</a:t>
            </a:r>
            <a:endParaRPr lang="en-GB" sz="8000" dirty="0"/>
          </a:p>
        </p:txBody>
      </p:sp>
      <p:sp>
        <p:nvSpPr>
          <p:cNvPr id="5" name="Rectangle: Rounded Corners 4">
            <a:extLst>
              <a:ext uri="{FF2B5EF4-FFF2-40B4-BE49-F238E27FC236}">
                <a16:creationId xmlns:a16="http://schemas.microsoft.com/office/drawing/2014/main" id="{8DEC8E77-7B50-4525-B812-2E6B9449B718}"/>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Digital Devices in the Classroom Can Hinder Long-Term Retention | EdSurge  News">
            <a:extLst>
              <a:ext uri="{FF2B5EF4-FFF2-40B4-BE49-F238E27FC236}">
                <a16:creationId xmlns:a16="http://schemas.microsoft.com/office/drawing/2014/main" id="{56F6E030-970B-4C86-AD3E-26668EDFD5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40" r="6625"/>
          <a:stretch/>
        </p:blipFill>
        <p:spPr bwMode="auto">
          <a:xfrm>
            <a:off x="8123067" y="1249531"/>
            <a:ext cx="3719745" cy="2179469"/>
          </a:xfrm>
          <a:prstGeom prst="rect">
            <a:avLst/>
          </a:prstGeom>
          <a:noFill/>
          <a:effectLst>
            <a:outerShdw blurRad="50800" dist="50800" dir="5400000" algn="ctr" rotWithShape="0">
              <a:srgbClr val="000000">
                <a:alpha val="71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1F66D32-4F79-45A9-B992-8D6AC75FF6B0}"/>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929829B-5BE3-410D-985F-5929E70389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8813" y="4989250"/>
            <a:ext cx="1653370" cy="1653370"/>
          </a:xfrm>
          <a:prstGeom prst="rect">
            <a:avLst/>
          </a:prstGeom>
        </p:spPr>
      </p:pic>
    </p:spTree>
    <p:extLst>
      <p:ext uri="{BB962C8B-B14F-4D97-AF65-F5344CB8AC3E}">
        <p14:creationId xmlns:p14="http://schemas.microsoft.com/office/powerpoint/2010/main" val="328696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it look like?</a:t>
            </a:r>
          </a:p>
        </p:txBody>
      </p:sp>
      <p:sp>
        <p:nvSpPr>
          <p:cNvPr id="3" name="Text Placeholder 2"/>
          <p:cNvSpPr>
            <a:spLocks noGrp="1"/>
          </p:cNvSpPr>
          <p:nvPr>
            <p:ph type="body" sz="quarter" idx="10"/>
          </p:nvPr>
        </p:nvSpPr>
        <p:spPr>
          <a:xfrm>
            <a:off x="661850" y="1673193"/>
            <a:ext cx="9995264" cy="3932686"/>
          </a:xfrm>
        </p:spPr>
        <p:txBody>
          <a:bodyPr/>
          <a:lstStyle/>
          <a:p>
            <a:r>
              <a:rPr lang="en-GB" b="1" dirty="0">
                <a:solidFill>
                  <a:srgbClr val="C00000"/>
                </a:solidFill>
              </a:rPr>
              <a:t>Scenario 3: Bubble closure, as advised by PHE (whole class/phase at home)</a:t>
            </a:r>
            <a:endParaRPr lang="en-GB" dirty="0">
              <a:solidFill>
                <a:srgbClr val="C00000"/>
              </a:solidFill>
            </a:endParaRPr>
          </a:p>
          <a:p>
            <a:endParaRPr lang="en-GB"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6C4EBE3-C03E-494F-928C-64FAFF59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813" y="4989250"/>
            <a:ext cx="1653370" cy="1653370"/>
          </a:xfrm>
          <a:prstGeom prst="rect">
            <a:avLst/>
          </a:prstGeom>
        </p:spPr>
      </p:pic>
      <p:sp>
        <p:nvSpPr>
          <p:cNvPr id="7" name="Rectangle 6">
            <a:extLst>
              <a:ext uri="{FF2B5EF4-FFF2-40B4-BE49-F238E27FC236}">
                <a16:creationId xmlns:a16="http://schemas.microsoft.com/office/drawing/2014/main" id="{9F868818-311F-4FAD-B233-9F777C919636}"/>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7">
            <a:extLst>
              <a:ext uri="{FF2B5EF4-FFF2-40B4-BE49-F238E27FC236}">
                <a16:creationId xmlns:a16="http://schemas.microsoft.com/office/drawing/2014/main" id="{A3A7F53D-351B-4F06-BCB6-E17C02B969F1}"/>
              </a:ext>
            </a:extLst>
          </p:cNvPr>
          <p:cNvGraphicFramePr>
            <a:graphicFrameLocks noGrp="1"/>
          </p:cNvGraphicFramePr>
          <p:nvPr>
            <p:extLst>
              <p:ext uri="{D42A27DB-BD31-4B8C-83A1-F6EECF244321}">
                <p14:modId xmlns:p14="http://schemas.microsoft.com/office/powerpoint/2010/main" val="30048221"/>
              </p:ext>
            </p:extLst>
          </p:nvPr>
        </p:nvGraphicFramePr>
        <p:xfrm>
          <a:off x="1703285" y="2650523"/>
          <a:ext cx="7023465" cy="2955355"/>
        </p:xfrm>
        <a:graphic>
          <a:graphicData uri="http://schemas.openxmlformats.org/drawingml/2006/table">
            <a:tbl>
              <a:tblPr firstRow="1" firstCol="1" bandRow="1">
                <a:tableStyleId>{5C22544A-7EE6-4342-B048-85BDC9FD1C3A}</a:tableStyleId>
              </a:tblPr>
              <a:tblGrid>
                <a:gridCol w="2341155">
                  <a:extLst>
                    <a:ext uri="{9D8B030D-6E8A-4147-A177-3AD203B41FA5}">
                      <a16:colId xmlns:a16="http://schemas.microsoft.com/office/drawing/2014/main" val="2465359696"/>
                    </a:ext>
                  </a:extLst>
                </a:gridCol>
                <a:gridCol w="2341155">
                  <a:extLst>
                    <a:ext uri="{9D8B030D-6E8A-4147-A177-3AD203B41FA5}">
                      <a16:colId xmlns:a16="http://schemas.microsoft.com/office/drawing/2014/main" val="4055242307"/>
                    </a:ext>
                  </a:extLst>
                </a:gridCol>
                <a:gridCol w="2341155">
                  <a:extLst>
                    <a:ext uri="{9D8B030D-6E8A-4147-A177-3AD203B41FA5}">
                      <a16:colId xmlns:a16="http://schemas.microsoft.com/office/drawing/2014/main" val="2289166121"/>
                    </a:ext>
                  </a:extLst>
                </a:gridCol>
              </a:tblGrid>
              <a:tr h="358247">
                <a:tc>
                  <a:txBody>
                    <a:bodyPr/>
                    <a:lstStyle/>
                    <a:p>
                      <a:pPr>
                        <a:lnSpc>
                          <a:spcPct val="115000"/>
                        </a:lnSpc>
                        <a:spcAft>
                          <a:spcPts val="0"/>
                        </a:spcAft>
                      </a:pPr>
                      <a:r>
                        <a:rPr lang="en-GB" sz="1100" dirty="0">
                          <a:effectLst/>
                        </a:rPr>
                        <a:t>Google Classroom/Remote Learning</a:t>
                      </a:r>
                    </a:p>
                  </a:txBody>
                  <a:tcPr marL="63500" marR="63500" marT="63500" marB="63500"/>
                </a:tc>
                <a:tc>
                  <a:txBody>
                    <a:bodyPr/>
                    <a:lstStyle/>
                    <a:p>
                      <a:pPr>
                        <a:lnSpc>
                          <a:spcPct val="115000"/>
                        </a:lnSpc>
                        <a:spcAft>
                          <a:spcPts val="0"/>
                        </a:spcAft>
                      </a:pPr>
                      <a:r>
                        <a:rPr lang="en-GB" sz="1100" dirty="0">
                          <a:effectLst/>
                        </a:rPr>
                        <a:t>Instructional Videos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a:txBody>
                    <a:bodyPr/>
                    <a:lstStyle/>
                    <a:p>
                      <a:pPr>
                        <a:lnSpc>
                          <a:spcPct val="115000"/>
                        </a:lnSpc>
                        <a:spcAft>
                          <a:spcPts val="0"/>
                        </a:spcAft>
                      </a:pPr>
                      <a:r>
                        <a:rPr lang="en-GB" sz="1100">
                          <a:effectLst/>
                        </a:rPr>
                        <a:t>Homework</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2590538062"/>
                  </a:ext>
                </a:extLst>
              </a:tr>
              <a:tr h="2597108">
                <a:tc>
                  <a:txBody>
                    <a:bodyPr/>
                    <a:lstStyle/>
                    <a:p>
                      <a:pPr algn="just">
                        <a:lnSpc>
                          <a:spcPct val="115000"/>
                        </a:lnSpc>
                        <a:spcAft>
                          <a:spcPts val="0"/>
                        </a:spcAft>
                      </a:pPr>
                      <a:r>
                        <a:rPr lang="en-GB" sz="1100" dirty="0">
                          <a:effectLst/>
                        </a:rPr>
                        <a:t>You will be able to access all of the learning that your child would have in school. Use the “classwork” section to access daily activities with instructions. This will be updated regularly and work will be available between Monday and Friday each week. Children with no access to Google Classroom will be provided with a paper pack of the learning.</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GB" sz="1100" dirty="0">
                          <a:effectLst/>
                        </a:rPr>
                        <a:t>Your child will have daily contact with their teacher via e-mail. The class teacher will record instructional videos to help with your child’s new learning at home and they will upload reliable teaching videos for new learning. There will be a minimum hour of new learning.</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n-GB" sz="1100" dirty="0">
                          <a:effectLst/>
                        </a:rPr>
                        <a:t>Each child will be contacted by telephone</a:t>
                      </a:r>
                      <a:r>
                        <a:rPr lang="en-GB" sz="1100" dirty="0">
                          <a:effectLst/>
                          <a:latin typeface="Calibri" panose="020F0502020204030204" pitchFamily="34" charset="0"/>
                          <a:cs typeface="Arial" panose="020B0604020202020204" pitchFamily="34" charset="0"/>
                        </a:rPr>
                        <a:t> once a week. Some children will be contacted more frequently as required.</a:t>
                      </a:r>
                      <a:endParaRPr lang="en-GB" sz="1100" dirty="0">
                        <a:effectLst/>
                      </a:endParaRPr>
                    </a:p>
                  </a:txBody>
                  <a:tcPr marL="63500" marR="63500" marT="63500" marB="63500"/>
                </a:tc>
                <a:tc>
                  <a:txBody>
                    <a:bodyPr/>
                    <a:lstStyle/>
                    <a:p>
                      <a:pPr algn="just">
                        <a:lnSpc>
                          <a:spcPct val="115000"/>
                        </a:lnSpc>
                        <a:spcAft>
                          <a:spcPts val="0"/>
                        </a:spcAft>
                      </a:pPr>
                      <a:r>
                        <a:rPr lang="en-GB" sz="1100" dirty="0">
                          <a:effectLst/>
                        </a:rPr>
                        <a:t>n/a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861503664"/>
                  </a:ext>
                </a:extLst>
              </a:tr>
            </a:tbl>
          </a:graphicData>
        </a:graphic>
      </p:graphicFrame>
    </p:spTree>
    <p:extLst>
      <p:ext uri="{BB962C8B-B14F-4D97-AF65-F5344CB8AC3E}">
        <p14:creationId xmlns:p14="http://schemas.microsoft.com/office/powerpoint/2010/main" val="2798631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it look like?</a:t>
            </a:r>
          </a:p>
        </p:txBody>
      </p:sp>
      <p:sp>
        <p:nvSpPr>
          <p:cNvPr id="3" name="Text Placeholder 2"/>
          <p:cNvSpPr>
            <a:spLocks noGrp="1"/>
          </p:cNvSpPr>
          <p:nvPr>
            <p:ph type="body" sz="quarter" idx="10"/>
          </p:nvPr>
        </p:nvSpPr>
        <p:spPr>
          <a:xfrm>
            <a:off x="661850" y="1673193"/>
            <a:ext cx="9995264" cy="3932686"/>
          </a:xfrm>
        </p:spPr>
        <p:txBody>
          <a:bodyPr/>
          <a:lstStyle/>
          <a:p>
            <a:r>
              <a:rPr lang="en-GB" b="1" dirty="0">
                <a:solidFill>
                  <a:srgbClr val="C00000"/>
                </a:solidFill>
              </a:rPr>
              <a:t>Scenario 4: The academy has been closed.</a:t>
            </a:r>
            <a:endParaRPr lang="en-GB" dirty="0">
              <a:solidFill>
                <a:srgbClr val="C00000"/>
              </a:solidFill>
            </a:endParaRPr>
          </a:p>
          <a:p>
            <a:endParaRPr lang="en-GB"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6C4EBE3-C03E-494F-928C-64FAFF59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813" y="4989250"/>
            <a:ext cx="1653370" cy="1653370"/>
          </a:xfrm>
          <a:prstGeom prst="rect">
            <a:avLst/>
          </a:prstGeom>
        </p:spPr>
      </p:pic>
      <p:sp>
        <p:nvSpPr>
          <p:cNvPr id="7" name="Rectangle 6">
            <a:extLst>
              <a:ext uri="{FF2B5EF4-FFF2-40B4-BE49-F238E27FC236}">
                <a16:creationId xmlns:a16="http://schemas.microsoft.com/office/drawing/2014/main" id="{9F868818-311F-4FAD-B233-9F777C919636}"/>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CF0A7F63-A430-4D46-B75C-8FFB34CF00FB}"/>
              </a:ext>
            </a:extLst>
          </p:cNvPr>
          <p:cNvGraphicFramePr>
            <a:graphicFrameLocks noGrp="1"/>
          </p:cNvGraphicFramePr>
          <p:nvPr>
            <p:extLst>
              <p:ext uri="{D42A27DB-BD31-4B8C-83A1-F6EECF244321}">
                <p14:modId xmlns:p14="http://schemas.microsoft.com/office/powerpoint/2010/main" val="1141861471"/>
              </p:ext>
            </p:extLst>
          </p:nvPr>
        </p:nvGraphicFramePr>
        <p:xfrm>
          <a:off x="1534886" y="2307011"/>
          <a:ext cx="7138596" cy="3206022"/>
        </p:xfrm>
        <a:graphic>
          <a:graphicData uri="http://schemas.openxmlformats.org/drawingml/2006/table">
            <a:tbl>
              <a:tblPr firstRow="1" firstCol="1" bandRow="1">
                <a:tableStyleId>{5C22544A-7EE6-4342-B048-85BDC9FD1C3A}</a:tableStyleId>
              </a:tblPr>
              <a:tblGrid>
                <a:gridCol w="2379532">
                  <a:extLst>
                    <a:ext uri="{9D8B030D-6E8A-4147-A177-3AD203B41FA5}">
                      <a16:colId xmlns:a16="http://schemas.microsoft.com/office/drawing/2014/main" val="2288405500"/>
                    </a:ext>
                  </a:extLst>
                </a:gridCol>
                <a:gridCol w="2379532">
                  <a:extLst>
                    <a:ext uri="{9D8B030D-6E8A-4147-A177-3AD203B41FA5}">
                      <a16:colId xmlns:a16="http://schemas.microsoft.com/office/drawing/2014/main" val="3096236977"/>
                    </a:ext>
                  </a:extLst>
                </a:gridCol>
                <a:gridCol w="2379532">
                  <a:extLst>
                    <a:ext uri="{9D8B030D-6E8A-4147-A177-3AD203B41FA5}">
                      <a16:colId xmlns:a16="http://schemas.microsoft.com/office/drawing/2014/main" val="794716379"/>
                    </a:ext>
                  </a:extLst>
                </a:gridCol>
              </a:tblGrid>
              <a:tr h="388633">
                <a:tc>
                  <a:txBody>
                    <a:bodyPr/>
                    <a:lstStyle/>
                    <a:p>
                      <a:pPr>
                        <a:lnSpc>
                          <a:spcPct val="115000"/>
                        </a:lnSpc>
                        <a:spcAft>
                          <a:spcPts val="0"/>
                        </a:spcAft>
                      </a:pPr>
                      <a:r>
                        <a:rPr lang="en-GB" sz="1100" dirty="0">
                          <a:effectLst/>
                        </a:rPr>
                        <a:t>Google Classroom/Remote Learning</a:t>
                      </a:r>
                    </a:p>
                  </a:txBody>
                  <a:tcPr marL="63500" marR="63500" marT="63500" marB="63500"/>
                </a:tc>
                <a:tc>
                  <a:txBody>
                    <a:bodyPr/>
                    <a:lstStyle/>
                    <a:p>
                      <a:pPr>
                        <a:lnSpc>
                          <a:spcPct val="115000"/>
                        </a:lnSpc>
                        <a:spcAft>
                          <a:spcPts val="0"/>
                        </a:spcAft>
                      </a:pPr>
                      <a:r>
                        <a:rPr lang="en-GB" sz="1100" dirty="0">
                          <a:effectLst/>
                        </a:rPr>
                        <a:t>Instructional Videos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a:txBody>
                    <a:bodyPr/>
                    <a:lstStyle/>
                    <a:p>
                      <a:pPr>
                        <a:lnSpc>
                          <a:spcPct val="115000"/>
                        </a:lnSpc>
                        <a:spcAft>
                          <a:spcPts val="0"/>
                        </a:spcAft>
                      </a:pPr>
                      <a:r>
                        <a:rPr lang="en-GB" sz="1100">
                          <a:effectLst/>
                        </a:rPr>
                        <a:t>Homework</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540927038"/>
                  </a:ext>
                </a:extLst>
              </a:tr>
              <a:tr h="2817389">
                <a:tc>
                  <a:txBody>
                    <a:bodyPr/>
                    <a:lstStyle/>
                    <a:p>
                      <a:pPr algn="just">
                        <a:lnSpc>
                          <a:spcPct val="115000"/>
                        </a:lnSpc>
                        <a:spcAft>
                          <a:spcPts val="0"/>
                        </a:spcAft>
                      </a:pPr>
                      <a:r>
                        <a:rPr lang="en-GB" sz="1100" dirty="0">
                          <a:effectLst/>
                        </a:rPr>
                        <a:t>You will be able to access all of the learning that your child would have in school. Use the “classwork” section to access daily activities with instructions. This will be updated regularly and work will be available between Monday and Friday each week. Children with no access to Google Classroom will be provided with a paper pack of the learning.</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GB" sz="1100" dirty="0">
                          <a:effectLst/>
                        </a:rPr>
                        <a:t>Your child will have daily contact with their teacher via e-mail. The class teacher will record instructional videos to help with your child’s new learning at home and they will upload reliable teaching videos for new learning. There will be a minimum hour of new learning.</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n-GB" sz="1100" dirty="0">
                          <a:effectLst/>
                        </a:rPr>
                        <a:t>Each child will be contacted by telephone</a:t>
                      </a:r>
                      <a:r>
                        <a:rPr lang="en-GB" sz="1100" dirty="0">
                          <a:effectLst/>
                          <a:latin typeface="Calibri" panose="020F0502020204030204" pitchFamily="34" charset="0"/>
                          <a:cs typeface="Arial" panose="020B0604020202020204" pitchFamily="34" charset="0"/>
                        </a:rPr>
                        <a:t> once a week. Some children will be contacted more frequently as required.</a:t>
                      </a:r>
                      <a:endParaRPr lang="en-GB" sz="1100" dirty="0">
                        <a:effectLst/>
                      </a:endParaRPr>
                    </a:p>
                  </a:txBody>
                  <a:tcPr marL="63500" marR="63500" marT="63500" marB="63500"/>
                </a:tc>
                <a:tc>
                  <a:txBody>
                    <a:bodyPr/>
                    <a:lstStyle/>
                    <a:p>
                      <a:pPr algn="just">
                        <a:lnSpc>
                          <a:spcPct val="115000"/>
                        </a:lnSpc>
                        <a:spcAft>
                          <a:spcPts val="0"/>
                        </a:spcAft>
                      </a:pPr>
                      <a:r>
                        <a:rPr lang="en-GB" sz="1100" dirty="0">
                          <a:effectLst/>
                        </a:rPr>
                        <a:t>n/a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62054765"/>
                  </a:ext>
                </a:extLst>
              </a:tr>
            </a:tbl>
          </a:graphicData>
        </a:graphic>
      </p:graphicFrame>
    </p:spTree>
    <p:extLst>
      <p:ext uri="{BB962C8B-B14F-4D97-AF65-F5344CB8AC3E}">
        <p14:creationId xmlns:p14="http://schemas.microsoft.com/office/powerpoint/2010/main" val="2349089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Learning Curriculum</a:t>
            </a:r>
            <a:endParaRPr lang="en-GB" dirty="0"/>
          </a:p>
        </p:txBody>
      </p:sp>
      <p:sp>
        <p:nvSpPr>
          <p:cNvPr id="3" name="Text Placeholder 2"/>
          <p:cNvSpPr>
            <a:spLocks noGrp="1"/>
          </p:cNvSpPr>
          <p:nvPr>
            <p:ph type="body" sz="quarter" idx="10"/>
          </p:nvPr>
        </p:nvSpPr>
        <p:spPr>
          <a:xfrm>
            <a:off x="394564" y="1741046"/>
            <a:ext cx="9995264" cy="3932686"/>
          </a:xfrm>
        </p:spPr>
        <p:txBody>
          <a:bodyPr/>
          <a:lstStyle/>
          <a:p>
            <a:pPr marL="285750" indent="-285750" algn="just">
              <a:lnSpc>
                <a:spcPct val="100000"/>
              </a:lnSpc>
              <a:spcBef>
                <a:spcPts val="0"/>
              </a:spcBef>
              <a:buFont typeface="Arial"/>
              <a:buChar char="•"/>
            </a:pPr>
            <a:r>
              <a:rPr lang="en-US" sz="1600" dirty="0">
                <a:solidFill>
                  <a:srgbClr val="C00000"/>
                </a:solidFill>
                <a:latin typeface="Calibri" panose="020F0502020204030204" pitchFamily="34" charset="0"/>
                <a:cs typeface="Calibri" panose="020F0502020204030204" pitchFamily="34" charset="0"/>
              </a:rPr>
              <a:t>Each phase will populate the Google Classroom with activities for each week in advance.</a:t>
            </a:r>
          </a:p>
          <a:p>
            <a:pPr algn="just">
              <a:lnSpc>
                <a:spcPct val="100000"/>
              </a:lnSpc>
              <a:spcBef>
                <a:spcPts val="0"/>
              </a:spcBef>
            </a:pPr>
            <a:r>
              <a:rPr lang="en-US" sz="1600" dirty="0">
                <a:solidFill>
                  <a:srgbClr val="C00000"/>
                </a:solidFill>
                <a:latin typeface="Calibri" panose="020F0502020204030204" pitchFamily="34" charset="0"/>
                <a:cs typeface="Calibri" panose="020F0502020204030204" pitchFamily="34" charset="0"/>
              </a:rPr>
              <a:t>       - Daily phonics/spelling</a:t>
            </a:r>
          </a:p>
          <a:p>
            <a:pPr algn="just">
              <a:lnSpc>
                <a:spcPct val="100000"/>
              </a:lnSpc>
              <a:spcBef>
                <a:spcPts val="0"/>
              </a:spcBef>
            </a:pPr>
            <a:r>
              <a:rPr lang="en-US" sz="1600" dirty="0">
                <a:solidFill>
                  <a:srgbClr val="C00000"/>
                </a:solidFill>
                <a:latin typeface="Calibri" panose="020F0502020204030204" pitchFamily="34" charset="0"/>
                <a:cs typeface="Calibri" panose="020F0502020204030204" pitchFamily="34" charset="0"/>
              </a:rPr>
              <a:t>       - Daily reading</a:t>
            </a:r>
          </a:p>
          <a:p>
            <a:pPr algn="just">
              <a:lnSpc>
                <a:spcPct val="100000"/>
              </a:lnSpc>
              <a:spcBef>
                <a:spcPts val="0"/>
              </a:spcBef>
            </a:pPr>
            <a:r>
              <a:rPr lang="en-US" sz="1600" dirty="0">
                <a:solidFill>
                  <a:srgbClr val="C00000"/>
                </a:solidFill>
                <a:latin typeface="Calibri" panose="020F0502020204030204" pitchFamily="34" charset="0"/>
                <a:cs typeface="Calibri" panose="020F0502020204030204" pitchFamily="34" charset="0"/>
              </a:rPr>
              <a:t>       - Daily writing</a:t>
            </a:r>
          </a:p>
          <a:p>
            <a:pPr algn="just">
              <a:lnSpc>
                <a:spcPct val="100000"/>
              </a:lnSpc>
              <a:spcBef>
                <a:spcPts val="0"/>
              </a:spcBef>
            </a:pPr>
            <a:r>
              <a:rPr lang="en-US" sz="1600" dirty="0">
                <a:solidFill>
                  <a:srgbClr val="C00000"/>
                </a:solidFill>
                <a:latin typeface="Calibri" panose="020F0502020204030204" pitchFamily="34" charset="0"/>
                <a:cs typeface="Calibri" panose="020F0502020204030204" pitchFamily="34" charset="0"/>
              </a:rPr>
              <a:t>       - Daily Maths </a:t>
            </a:r>
          </a:p>
          <a:p>
            <a:pPr algn="just">
              <a:lnSpc>
                <a:spcPct val="100000"/>
              </a:lnSpc>
              <a:spcBef>
                <a:spcPts val="0"/>
              </a:spcBef>
            </a:pPr>
            <a:r>
              <a:rPr lang="en-US" sz="1600" dirty="0">
                <a:solidFill>
                  <a:srgbClr val="C00000"/>
                </a:solidFill>
                <a:latin typeface="Calibri" panose="020F0502020204030204" pitchFamily="34" charset="0"/>
                <a:cs typeface="Calibri" panose="020F0502020204030204" pitchFamily="34" charset="0"/>
              </a:rPr>
              <a:t>       - Daily topic session (foundation subjects) in line with school curriculum coverage. </a:t>
            </a:r>
          </a:p>
          <a:p>
            <a:pPr algn="just">
              <a:lnSpc>
                <a:spcPct val="100000"/>
              </a:lnSpc>
              <a:spcBef>
                <a:spcPts val="0"/>
              </a:spcBef>
            </a:pPr>
            <a:endParaRPr lang="en-US" sz="1600" dirty="0">
              <a:solidFill>
                <a:srgbClr val="C00000"/>
              </a:solidFill>
              <a:latin typeface="Calibri" panose="020F0502020204030204" pitchFamily="34" charset="0"/>
              <a:cs typeface="Calibri" panose="020F0502020204030204" pitchFamily="34" charset="0"/>
            </a:endParaRPr>
          </a:p>
          <a:p>
            <a:pPr marL="285750" indent="-285750" algn="just">
              <a:lnSpc>
                <a:spcPct val="100000"/>
              </a:lnSpc>
              <a:spcBef>
                <a:spcPts val="0"/>
              </a:spcBef>
              <a:buFont typeface="Arial"/>
              <a:buChar char="•"/>
            </a:pPr>
            <a:r>
              <a:rPr lang="en-US" sz="1600" dirty="0">
                <a:solidFill>
                  <a:srgbClr val="C00000"/>
                </a:solidFill>
                <a:latin typeface="Calibri" panose="020F0502020204030204" pitchFamily="34" charset="0"/>
                <a:cs typeface="Calibri" panose="020F0502020204030204" pitchFamily="34" charset="0"/>
              </a:rPr>
              <a:t>Each new concept will have an instructional video from the teacher or a quality assured external video (for example, Oak National or other quality remote providers) on the Google Classroom. This will provide a minimum of one hour of new learning per day.</a:t>
            </a:r>
          </a:p>
          <a:p>
            <a:pPr algn="just">
              <a:lnSpc>
                <a:spcPct val="100000"/>
              </a:lnSpc>
              <a:spcBef>
                <a:spcPts val="0"/>
              </a:spcBef>
            </a:pPr>
            <a:endParaRPr lang="en-US" sz="1600" dirty="0">
              <a:solidFill>
                <a:srgbClr val="C00000"/>
              </a:solidFill>
              <a:latin typeface="Calibri" panose="020F0502020204030204" pitchFamily="34" charset="0"/>
              <a:cs typeface="Calibri" panose="020F0502020204030204" pitchFamily="34" charset="0"/>
            </a:endParaRPr>
          </a:p>
          <a:p>
            <a:pPr marL="285750" indent="-285750" algn="just">
              <a:lnSpc>
                <a:spcPct val="100000"/>
              </a:lnSpc>
              <a:spcBef>
                <a:spcPts val="0"/>
              </a:spcBef>
              <a:buFont typeface="Arial"/>
              <a:buChar char="•"/>
            </a:pPr>
            <a:r>
              <a:rPr lang="en-US" sz="1600" dirty="0">
                <a:solidFill>
                  <a:srgbClr val="C00000"/>
                </a:solidFill>
                <a:latin typeface="Calibri" panose="020F0502020204030204" pitchFamily="34" charset="0"/>
                <a:cs typeface="Calibri" panose="020F0502020204030204" pitchFamily="34" charset="0"/>
              </a:rPr>
              <a:t>Staff will also upload relevant videos or links to Google Classroom using platforms such as BBC Bitesize. platforms currently under subscription - such as TT </a:t>
            </a:r>
            <a:r>
              <a:rPr lang="en-US" sz="1600" dirty="0" err="1">
                <a:solidFill>
                  <a:srgbClr val="C00000"/>
                </a:solidFill>
                <a:latin typeface="Calibri" panose="020F0502020204030204" pitchFamily="34" charset="0"/>
                <a:cs typeface="Calibri" panose="020F0502020204030204" pitchFamily="34" charset="0"/>
              </a:rPr>
              <a:t>Rockstars</a:t>
            </a:r>
            <a:r>
              <a:rPr lang="en-US" sz="1600" dirty="0">
                <a:solidFill>
                  <a:srgbClr val="C00000"/>
                </a:solidFill>
                <a:latin typeface="Calibri" panose="020F0502020204030204" pitchFamily="34" charset="0"/>
                <a:cs typeface="Calibri" panose="020F0502020204030204" pitchFamily="34" charset="0"/>
              </a:rPr>
              <a:t>, ‘Bug Club’ and </a:t>
            </a:r>
            <a:r>
              <a:rPr lang="en-US" sz="1600" dirty="0" err="1">
                <a:solidFill>
                  <a:srgbClr val="C00000"/>
                </a:solidFill>
                <a:latin typeface="Calibri" panose="020F0502020204030204" pitchFamily="34" charset="0"/>
                <a:cs typeface="Calibri" panose="020F0502020204030204" pitchFamily="34" charset="0"/>
              </a:rPr>
              <a:t>FrogPlay</a:t>
            </a:r>
            <a:r>
              <a:rPr lang="en-US" sz="1600" dirty="0">
                <a:solidFill>
                  <a:srgbClr val="C00000"/>
                </a:solidFill>
                <a:latin typeface="Calibri" panose="020F0502020204030204" pitchFamily="34" charset="0"/>
                <a:cs typeface="Calibri" panose="020F0502020204030204" pitchFamily="34" charset="0"/>
              </a:rPr>
              <a:t> - will also be linked on the Google Classroom.</a:t>
            </a:r>
            <a:endParaRPr lang="en-GB" sz="1600"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Online Learning Works | NeuroLogica Blog">
            <a:extLst>
              <a:ext uri="{FF2B5EF4-FFF2-40B4-BE49-F238E27FC236}">
                <a16:creationId xmlns:a16="http://schemas.microsoft.com/office/drawing/2014/main" id="{CA071F35-F6F4-494E-957C-BF2F76915F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1153" y="1419181"/>
            <a:ext cx="1489645" cy="1489645"/>
          </a:xfrm>
          <a:prstGeom prst="rect">
            <a:avLst/>
          </a:prstGeom>
          <a:noFill/>
          <a:effectLst>
            <a:outerShdw blurRad="50800" dist="50800" dir="5400000" algn="ctr" rotWithShape="0">
              <a:srgbClr val="000000">
                <a:alpha val="49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CDB5D18-F51C-479F-AF95-DDD7E3A22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256" y="5067026"/>
            <a:ext cx="1653370" cy="1653370"/>
          </a:xfrm>
          <a:prstGeom prst="rect">
            <a:avLst/>
          </a:prstGeom>
        </p:spPr>
      </p:pic>
      <p:sp>
        <p:nvSpPr>
          <p:cNvPr id="7" name="Rectangle 6">
            <a:extLst>
              <a:ext uri="{FF2B5EF4-FFF2-40B4-BE49-F238E27FC236}">
                <a16:creationId xmlns:a16="http://schemas.microsoft.com/office/drawing/2014/main" id="{8BBAA53C-D1C8-4299-B3D8-2FE1B95150C9}"/>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642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Learning Curriculum</a:t>
            </a:r>
            <a:endParaRPr lang="en-GB" dirty="0"/>
          </a:p>
        </p:txBody>
      </p:sp>
      <p:sp>
        <p:nvSpPr>
          <p:cNvPr id="3" name="Text Placeholder 2"/>
          <p:cNvSpPr>
            <a:spLocks noGrp="1"/>
          </p:cNvSpPr>
          <p:nvPr>
            <p:ph type="body" sz="quarter" idx="10"/>
          </p:nvPr>
        </p:nvSpPr>
        <p:spPr>
          <a:xfrm>
            <a:off x="394564" y="1741046"/>
            <a:ext cx="9995264" cy="3932686"/>
          </a:xfrm>
        </p:spPr>
        <p:txBody>
          <a:bodyPr/>
          <a:lstStyle/>
          <a:p>
            <a:pPr algn="just">
              <a:lnSpc>
                <a:spcPct val="100000"/>
              </a:lnSpc>
              <a:spcBef>
                <a:spcPts val="0"/>
              </a:spcBef>
            </a:pPr>
            <a:endParaRPr lang="en-US" sz="1600" dirty="0">
              <a:solidFill>
                <a:srgbClr val="C00000"/>
              </a:solidFill>
              <a:latin typeface="Calibri" panose="020F0502020204030204" pitchFamily="34" charset="0"/>
              <a:cs typeface="Calibri" panose="020F0502020204030204" pitchFamily="34" charset="0"/>
            </a:endParaRPr>
          </a:p>
          <a:p>
            <a:pPr marL="285750" indent="-285750" algn="just">
              <a:lnSpc>
                <a:spcPct val="100000"/>
              </a:lnSpc>
              <a:spcBef>
                <a:spcPts val="0"/>
              </a:spcBef>
              <a:buFont typeface="Arial"/>
              <a:buChar char="•"/>
            </a:pPr>
            <a:r>
              <a:rPr lang="en-US" sz="1600" dirty="0">
                <a:solidFill>
                  <a:srgbClr val="C00000"/>
                </a:solidFill>
                <a:latin typeface="Calibri" panose="020F0502020204030204" pitchFamily="34" charset="0"/>
                <a:cs typeface="Calibri" panose="020F0502020204030204" pitchFamily="34" charset="0"/>
              </a:rPr>
              <a:t>Every new concept should include an assessment of student understanding. This may be using Google Quiz and/or platforms such as Kahoot, embedded into the Google Classroom. Results of this will be used for whole class assessment to identify and correct misconceptions and inform future planning.</a:t>
            </a:r>
          </a:p>
          <a:p>
            <a:pPr algn="just">
              <a:lnSpc>
                <a:spcPct val="100000"/>
              </a:lnSpc>
              <a:spcBef>
                <a:spcPts val="0"/>
              </a:spcBef>
            </a:pPr>
            <a:endParaRPr lang="en-US" sz="1600" dirty="0">
              <a:solidFill>
                <a:srgbClr val="C00000"/>
              </a:solidFill>
              <a:latin typeface="Calibri" panose="020F0502020204030204" pitchFamily="34" charset="0"/>
              <a:cs typeface="Calibri" panose="020F0502020204030204" pitchFamily="34" charset="0"/>
            </a:endParaRPr>
          </a:p>
          <a:p>
            <a:pPr marL="285750" indent="-285750" algn="just">
              <a:lnSpc>
                <a:spcPct val="100000"/>
              </a:lnSpc>
              <a:spcBef>
                <a:spcPts val="0"/>
              </a:spcBef>
              <a:buFont typeface="Arial"/>
              <a:buChar char="•"/>
            </a:pPr>
            <a:r>
              <a:rPr lang="en-US" sz="1600" dirty="0">
                <a:solidFill>
                  <a:srgbClr val="C00000"/>
                </a:solidFill>
                <a:latin typeface="Calibri" panose="020F0502020204030204" pitchFamily="34" charset="0"/>
                <a:cs typeface="Calibri" panose="020F0502020204030204" pitchFamily="34" charset="0"/>
              </a:rPr>
              <a:t>Writing activities include the relevant year group targets so that children are aware of them. Each piece of written work will be marked against these targets by a staff member. Individual targets will be shared so that children know what they need to achieve in their next write. This will also address misconception.</a:t>
            </a:r>
            <a:endParaRPr lang="en-GB" sz="1600"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Online Learning Works | NeuroLogica Blog">
            <a:extLst>
              <a:ext uri="{FF2B5EF4-FFF2-40B4-BE49-F238E27FC236}">
                <a16:creationId xmlns:a16="http://schemas.microsoft.com/office/drawing/2014/main" id="{CA071F35-F6F4-494E-957C-BF2F76915F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1153" y="1419181"/>
            <a:ext cx="1489645" cy="1489645"/>
          </a:xfrm>
          <a:prstGeom prst="rect">
            <a:avLst/>
          </a:prstGeom>
          <a:noFill/>
          <a:effectLst>
            <a:outerShdw blurRad="50800" dist="50800" dir="5400000" algn="ctr" rotWithShape="0">
              <a:srgbClr val="000000">
                <a:alpha val="49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CDB5D18-F51C-479F-AF95-DDD7E3A22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256" y="5080881"/>
            <a:ext cx="1653370" cy="1653370"/>
          </a:xfrm>
          <a:prstGeom prst="rect">
            <a:avLst/>
          </a:prstGeom>
        </p:spPr>
      </p:pic>
      <p:sp>
        <p:nvSpPr>
          <p:cNvPr id="7" name="Rectangle 6">
            <a:extLst>
              <a:ext uri="{FF2B5EF4-FFF2-40B4-BE49-F238E27FC236}">
                <a16:creationId xmlns:a16="http://schemas.microsoft.com/office/drawing/2014/main" id="{8BBAA53C-D1C8-4299-B3D8-2FE1B95150C9}"/>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4679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Celebrating Success</a:t>
            </a:r>
            <a:endParaRPr lang="en-GB" dirty="0"/>
          </a:p>
        </p:txBody>
      </p:sp>
      <p:sp>
        <p:nvSpPr>
          <p:cNvPr id="3" name="Text Placeholder 2"/>
          <p:cNvSpPr>
            <a:spLocks noGrp="1"/>
          </p:cNvSpPr>
          <p:nvPr>
            <p:ph type="body" sz="quarter" idx="10"/>
          </p:nvPr>
        </p:nvSpPr>
        <p:spPr>
          <a:xfrm>
            <a:off x="661850" y="1907044"/>
            <a:ext cx="9995264" cy="3932686"/>
          </a:xfrm>
        </p:spPr>
        <p:txBody>
          <a:bodyPr/>
          <a:lstStyle/>
          <a:p>
            <a:pPr marL="285750" indent="-285750" algn="just">
              <a:lnSpc>
                <a:spcPct val="100000"/>
              </a:lnSpc>
              <a:spcBef>
                <a:spcPts val="0"/>
              </a:spcBef>
              <a:buFont typeface="Arial"/>
              <a:buChar char="•"/>
            </a:pPr>
            <a:r>
              <a:rPr lang="en-US" sz="1700" dirty="0">
                <a:solidFill>
                  <a:srgbClr val="C00000"/>
                </a:solidFill>
                <a:latin typeface="Calibri" panose="020F0502020204030204" pitchFamily="34" charset="0"/>
                <a:cs typeface="Calibri" panose="020F0502020204030204" pitchFamily="34" charset="0"/>
              </a:rPr>
              <a:t>Reward systems from the policy should continue as normal while the children work from home.</a:t>
            </a:r>
          </a:p>
          <a:p>
            <a:pPr marL="285750" indent="-285750" algn="just">
              <a:lnSpc>
                <a:spcPct val="100000"/>
              </a:lnSpc>
              <a:spcBef>
                <a:spcPts val="0"/>
              </a:spcBef>
              <a:buFont typeface="Arial"/>
              <a:buChar char="•"/>
            </a:pPr>
            <a:endParaRPr lang="en-US" sz="1700" dirty="0">
              <a:solidFill>
                <a:srgbClr val="C00000"/>
              </a:solidFill>
              <a:latin typeface="Calibri" panose="020F0502020204030204" pitchFamily="34" charset="0"/>
              <a:cs typeface="Calibri" panose="020F0502020204030204" pitchFamily="34" charset="0"/>
            </a:endParaRPr>
          </a:p>
          <a:p>
            <a:pPr marL="285750" indent="-285750" algn="just">
              <a:lnSpc>
                <a:spcPct val="100000"/>
              </a:lnSpc>
              <a:spcBef>
                <a:spcPts val="0"/>
              </a:spcBef>
              <a:buFont typeface="Arial"/>
              <a:buChar char="•"/>
            </a:pPr>
            <a:r>
              <a:rPr lang="en-US" sz="1700" dirty="0">
                <a:solidFill>
                  <a:srgbClr val="C00000"/>
                </a:solidFill>
                <a:latin typeface="Calibri" panose="020F0502020204030204" pitchFamily="34" charset="0"/>
                <a:cs typeface="Calibri" panose="020F0502020204030204" pitchFamily="34" charset="0"/>
              </a:rPr>
              <a:t>Dojo points should be given daily (as normal) for work completed. The teacher will log the points on the Class dojo website as usual.</a:t>
            </a:r>
          </a:p>
          <a:p>
            <a:pPr marL="285750" indent="-285750" algn="just">
              <a:lnSpc>
                <a:spcPct val="100000"/>
              </a:lnSpc>
              <a:spcBef>
                <a:spcPts val="0"/>
              </a:spcBef>
              <a:buFont typeface="Arial"/>
              <a:buChar char="•"/>
            </a:pPr>
            <a:endParaRPr lang="en-US" sz="1700" dirty="0">
              <a:solidFill>
                <a:srgbClr val="C00000"/>
              </a:solidFill>
              <a:latin typeface="Calibri" panose="020F0502020204030204" pitchFamily="34" charset="0"/>
              <a:cs typeface="Calibri" panose="020F0502020204030204" pitchFamily="34" charset="0"/>
            </a:endParaRPr>
          </a:p>
          <a:p>
            <a:pPr marL="285750" indent="-285750" algn="just">
              <a:lnSpc>
                <a:spcPct val="100000"/>
              </a:lnSpc>
              <a:spcBef>
                <a:spcPts val="0"/>
              </a:spcBef>
              <a:buFont typeface="Arial"/>
              <a:buChar char="•"/>
            </a:pPr>
            <a:r>
              <a:rPr lang="en-US" sz="1700" dirty="0">
                <a:solidFill>
                  <a:srgbClr val="C00000"/>
                </a:solidFill>
                <a:latin typeface="Calibri" panose="020F0502020204030204" pitchFamily="34" charset="0"/>
                <a:cs typeface="Calibri" panose="020F0502020204030204" pitchFamily="34" charset="0"/>
              </a:rPr>
              <a:t>The ‘Star of the Week’ award will be given to one pupil per class, each week, as usual.</a:t>
            </a:r>
          </a:p>
          <a:p>
            <a:pPr marL="285750" indent="-285750" algn="just">
              <a:lnSpc>
                <a:spcPct val="100000"/>
              </a:lnSpc>
              <a:spcBef>
                <a:spcPts val="0"/>
              </a:spcBef>
              <a:buFont typeface="Arial"/>
              <a:buChar char="•"/>
            </a:pPr>
            <a:endParaRPr lang="en-US" sz="1700" dirty="0">
              <a:solidFill>
                <a:srgbClr val="C00000"/>
              </a:solidFill>
              <a:latin typeface="Calibri" panose="020F0502020204030204" pitchFamily="34" charset="0"/>
              <a:cs typeface="Calibri" panose="020F0502020204030204" pitchFamily="34" charset="0"/>
            </a:endParaRPr>
          </a:p>
          <a:p>
            <a:pPr marL="285750" indent="-285750" algn="just">
              <a:lnSpc>
                <a:spcPct val="100000"/>
              </a:lnSpc>
              <a:spcBef>
                <a:spcPts val="0"/>
              </a:spcBef>
              <a:buFont typeface="Arial"/>
              <a:buChar char="•"/>
            </a:pPr>
            <a:r>
              <a:rPr lang="en-US" sz="1700" dirty="0">
                <a:solidFill>
                  <a:srgbClr val="C00000"/>
                </a:solidFill>
                <a:latin typeface="Calibri" panose="020F0502020204030204" pitchFamily="34" charset="0"/>
                <a:cs typeface="Calibri" panose="020F0502020204030204" pitchFamily="34" charset="0"/>
              </a:rPr>
              <a:t>The ‘Ebor Ethos’ award will be given to one pupil per class, each week, as usual.</a:t>
            </a:r>
          </a:p>
          <a:p>
            <a:pPr marL="285750" indent="-285750" algn="just">
              <a:lnSpc>
                <a:spcPct val="100000"/>
              </a:lnSpc>
              <a:spcBef>
                <a:spcPts val="0"/>
              </a:spcBef>
              <a:buFont typeface="Arial"/>
              <a:buChar char="•"/>
            </a:pPr>
            <a:endParaRPr lang="en-US" sz="1700" dirty="0">
              <a:solidFill>
                <a:srgbClr val="C00000"/>
              </a:solidFill>
              <a:latin typeface="Calibri" panose="020F0502020204030204" pitchFamily="34" charset="0"/>
              <a:cs typeface="Calibri" panose="020F0502020204030204" pitchFamily="34" charset="0"/>
            </a:endParaRPr>
          </a:p>
          <a:p>
            <a:pPr marL="285750" indent="-285750" algn="just">
              <a:lnSpc>
                <a:spcPct val="100000"/>
              </a:lnSpc>
              <a:spcBef>
                <a:spcPts val="0"/>
              </a:spcBef>
              <a:buFont typeface="Arial"/>
              <a:buChar char="•"/>
            </a:pPr>
            <a:r>
              <a:rPr lang="en-US" sz="1700" dirty="0">
                <a:solidFill>
                  <a:srgbClr val="C00000"/>
                </a:solidFill>
                <a:latin typeface="Calibri" panose="020F0502020204030204" pitchFamily="34" charset="0"/>
                <a:cs typeface="Calibri" panose="020F0502020204030204" pitchFamily="34" charset="0"/>
              </a:rPr>
              <a:t>Two ‘Top Spots’ (writing award) will be given each week and their work displayed on the Google Classroom.</a:t>
            </a:r>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Celebrating Success – Carol Cooke AM">
            <a:extLst>
              <a:ext uri="{FF2B5EF4-FFF2-40B4-BE49-F238E27FC236}">
                <a16:creationId xmlns:a16="http://schemas.microsoft.com/office/drawing/2014/main" id="{F1106D50-52A0-4E9E-9E60-19C053292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045" y="4783850"/>
            <a:ext cx="31432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9946484-B59A-42CF-997C-240416FD0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8813" y="4989250"/>
            <a:ext cx="1653370" cy="1653370"/>
          </a:xfrm>
          <a:prstGeom prst="rect">
            <a:avLst/>
          </a:prstGeom>
        </p:spPr>
      </p:pic>
      <p:sp>
        <p:nvSpPr>
          <p:cNvPr id="7" name="Rectangle 6">
            <a:extLst>
              <a:ext uri="{FF2B5EF4-FFF2-40B4-BE49-F238E27FC236}">
                <a16:creationId xmlns:a16="http://schemas.microsoft.com/office/drawing/2014/main" id="{799DAB6C-3589-4729-8920-2A95612C667E}"/>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1080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Pupils with SEND</a:t>
            </a:r>
            <a:endParaRPr lang="en-GB" dirty="0"/>
          </a:p>
        </p:txBody>
      </p:sp>
      <p:sp>
        <p:nvSpPr>
          <p:cNvPr id="3" name="Text Placeholder 2"/>
          <p:cNvSpPr>
            <a:spLocks noGrp="1"/>
          </p:cNvSpPr>
          <p:nvPr>
            <p:ph type="body" sz="quarter" idx="10"/>
          </p:nvPr>
        </p:nvSpPr>
        <p:spPr>
          <a:xfrm>
            <a:off x="661850" y="1907044"/>
            <a:ext cx="9995264" cy="4529267"/>
          </a:xfrm>
        </p:spPr>
        <p:txBody>
          <a:bodyPr/>
          <a:lstStyle/>
          <a:p>
            <a:pPr algn="just">
              <a:lnSpc>
                <a:spcPct val="100000"/>
              </a:lnSpc>
              <a:spcBef>
                <a:spcPts val="0"/>
              </a:spcBef>
            </a:pPr>
            <a:r>
              <a:rPr lang="en-US" sz="1700" dirty="0">
                <a:solidFill>
                  <a:srgbClr val="C00000"/>
                </a:solidFill>
                <a:latin typeface="Calibri" panose="020F0502020204030204" pitchFamily="34" charset="0"/>
                <a:cs typeface="Calibri" panose="020F0502020204030204" pitchFamily="34" charset="0"/>
              </a:rPr>
              <a:t>For pupils with SEND, their teachers are best-placed to know how the pupils needs can be most effectively met to ensure that they continue to make progress even in they are not able to be in school due to self-isolating. The requirement for schools to provide provision for pupils with SEND, remains in place.</a:t>
            </a:r>
          </a:p>
          <a:p>
            <a:pPr algn="just">
              <a:lnSpc>
                <a:spcPct val="100000"/>
              </a:lnSpc>
              <a:spcBef>
                <a:spcPts val="0"/>
              </a:spcBef>
            </a:pPr>
            <a:endParaRPr lang="en-US" sz="1700" dirty="0">
              <a:solidFill>
                <a:srgbClr val="C00000"/>
              </a:solidFill>
              <a:latin typeface="Calibri" panose="020F0502020204030204" pitchFamily="34" charset="0"/>
              <a:cs typeface="Calibri" panose="020F0502020204030204" pitchFamily="34" charset="0"/>
            </a:endParaRPr>
          </a:p>
          <a:p>
            <a:pPr algn="just">
              <a:lnSpc>
                <a:spcPct val="100000"/>
              </a:lnSpc>
              <a:spcBef>
                <a:spcPts val="0"/>
              </a:spcBef>
            </a:pPr>
            <a:r>
              <a:rPr lang="en-US" sz="1700" dirty="0">
                <a:solidFill>
                  <a:srgbClr val="C00000"/>
                </a:solidFill>
                <a:latin typeface="Calibri" panose="020F0502020204030204" pitchFamily="34" charset="0"/>
                <a:cs typeface="Calibri" panose="020F0502020204030204" pitchFamily="34" charset="0"/>
              </a:rPr>
              <a:t>We will work collaboratively with families, putting in place reasonable adjustments as necessary, so that pupils with SEND can successfully access remote education alongside their peers. </a:t>
            </a:r>
          </a:p>
          <a:p>
            <a:pPr algn="just">
              <a:lnSpc>
                <a:spcPct val="100000"/>
              </a:lnSpc>
              <a:spcBef>
                <a:spcPts val="0"/>
              </a:spcBef>
            </a:pPr>
            <a:endParaRPr lang="en-US" sz="1700" dirty="0">
              <a:solidFill>
                <a:srgbClr val="C00000"/>
              </a:solidFill>
              <a:latin typeface="Calibri" panose="020F0502020204030204" pitchFamily="34" charset="0"/>
              <a:cs typeface="Calibri" panose="020F0502020204030204" pitchFamily="34" charset="0"/>
            </a:endParaRPr>
          </a:p>
          <a:p>
            <a:pPr algn="just">
              <a:lnSpc>
                <a:spcPct val="100000"/>
              </a:lnSpc>
              <a:spcBef>
                <a:spcPts val="0"/>
              </a:spcBef>
            </a:pPr>
            <a:r>
              <a:rPr lang="en-US" sz="1700" dirty="0">
                <a:solidFill>
                  <a:srgbClr val="C00000"/>
                </a:solidFill>
                <a:latin typeface="Calibri" panose="020F0502020204030204" pitchFamily="34" charset="0"/>
                <a:cs typeface="Calibri" panose="020F0502020204030204" pitchFamily="34" charset="0"/>
              </a:rPr>
              <a:t>Where a pupil has provision specified in their EHC plan, it remains the duty of the local authority and any health bodies to secure or arrange the delivery of this in the setting that the plan names. However, there may be times when it becomes very difficult to do so, for example, if they are self-isolating. In t his situation, decisions on how provision can be delivered should be informed by relevant considerations including, for example, the types of services that the pupil can access remotely, for example, on line teaching and remote sessions with different types of therapists. These decision will be considered on a case by case basis, avoiding a one size fits all approach.</a:t>
            </a:r>
          </a:p>
          <a:p>
            <a:pPr algn="just">
              <a:lnSpc>
                <a:spcPct val="100000"/>
              </a:lnSpc>
              <a:spcBef>
                <a:spcPts val="0"/>
              </a:spcBef>
            </a:pPr>
            <a:endParaRPr lang="en-US" sz="1700" dirty="0">
              <a:solidFill>
                <a:srgbClr val="C00000"/>
              </a:solidFill>
              <a:latin typeface="Calibri" panose="020F0502020204030204" pitchFamily="34" charset="0"/>
              <a:cs typeface="Calibri" panose="020F0502020204030204" pitchFamily="34" charset="0"/>
            </a:endParaRPr>
          </a:p>
          <a:p>
            <a:pPr algn="just">
              <a:lnSpc>
                <a:spcPct val="100000"/>
              </a:lnSpc>
              <a:spcBef>
                <a:spcPts val="0"/>
              </a:spcBef>
            </a:pPr>
            <a:endParaRPr lang="en-US" sz="1700" dirty="0">
              <a:solidFill>
                <a:srgbClr val="C0000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0E7A698-7438-4D82-A898-53718EF04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2875" y="5313285"/>
            <a:ext cx="1544715" cy="1544715"/>
          </a:xfrm>
          <a:prstGeom prst="rect">
            <a:avLst/>
          </a:prstGeom>
        </p:spPr>
      </p:pic>
      <p:sp>
        <p:nvSpPr>
          <p:cNvPr id="7" name="Rectangle 6">
            <a:extLst>
              <a:ext uri="{FF2B5EF4-FFF2-40B4-BE49-F238E27FC236}">
                <a16:creationId xmlns:a16="http://schemas.microsoft.com/office/drawing/2014/main" id="{17E9997F-1B1E-40C0-B4AD-11513CAB5DB2}"/>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8918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850" y="1248999"/>
            <a:ext cx="9995264" cy="801822"/>
          </a:xfrm>
        </p:spPr>
        <p:txBody>
          <a:bodyPr/>
          <a:lstStyle/>
          <a:p>
            <a:r>
              <a:rPr lang="en-US" dirty="0"/>
              <a:t>Monitoring Engagement with remote learning</a:t>
            </a:r>
          </a:p>
        </p:txBody>
      </p:sp>
      <p:sp>
        <p:nvSpPr>
          <p:cNvPr id="3" name="Text Placeholder 2"/>
          <p:cNvSpPr>
            <a:spLocks noGrp="1"/>
          </p:cNvSpPr>
          <p:nvPr>
            <p:ph type="body" sz="quarter" idx="10"/>
          </p:nvPr>
        </p:nvSpPr>
        <p:spPr>
          <a:xfrm>
            <a:off x="661850" y="2521257"/>
            <a:ext cx="9995264" cy="3837277"/>
          </a:xfrm>
        </p:spPr>
        <p:txBody>
          <a:bodyPr/>
          <a:lstStyle/>
          <a:p>
            <a:r>
              <a:rPr lang="en-US" sz="1700" dirty="0">
                <a:solidFill>
                  <a:srgbClr val="C00000"/>
                </a:solidFill>
              </a:rPr>
              <a:t>Teaching teams will monitor and record engagement with Google Classroom. Teaching teams will also have a schedule of contact, to ensure regular contact is made with a child who is not in school due to COVID-19 isolation or exposure. These calls will provide an opportunity for teaching teams to provide support with online learning, where required. </a:t>
            </a:r>
            <a:endParaRPr lang="en-GB" sz="1700" b="1" dirty="0">
              <a:solidFill>
                <a:srgbClr val="C00000"/>
              </a:solidFill>
            </a:endParaRPr>
          </a:p>
          <a:p>
            <a:r>
              <a:rPr lang="en-GB" b="1" dirty="0">
                <a:solidFill>
                  <a:srgbClr val="C00000"/>
                </a:solidFill>
              </a:rPr>
              <a:t>Pupil Isolating (symptomatic – 10 days)</a:t>
            </a:r>
            <a:endParaRPr lang="en-GB" dirty="0">
              <a:solidFill>
                <a:srgbClr val="C00000"/>
              </a:solidFill>
            </a:endParaRPr>
          </a:p>
          <a:p>
            <a:endParaRPr lang="en-GB"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6C4EBE3-C03E-494F-928C-64FAFF59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813" y="4989250"/>
            <a:ext cx="1653370" cy="1653370"/>
          </a:xfrm>
          <a:prstGeom prst="rect">
            <a:avLst/>
          </a:prstGeom>
        </p:spPr>
      </p:pic>
      <p:sp>
        <p:nvSpPr>
          <p:cNvPr id="7" name="Rectangle 6">
            <a:extLst>
              <a:ext uri="{FF2B5EF4-FFF2-40B4-BE49-F238E27FC236}">
                <a16:creationId xmlns:a16="http://schemas.microsoft.com/office/drawing/2014/main" id="{9F868818-311F-4FAD-B233-9F777C919636}"/>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47EEC38F-3CBB-4F0D-B6FA-EB938EB6756A}"/>
              </a:ext>
            </a:extLst>
          </p:cNvPr>
          <p:cNvGraphicFramePr>
            <a:graphicFrameLocks noGrp="1"/>
          </p:cNvGraphicFramePr>
          <p:nvPr>
            <p:extLst>
              <p:ext uri="{D42A27DB-BD31-4B8C-83A1-F6EECF244321}">
                <p14:modId xmlns:p14="http://schemas.microsoft.com/office/powerpoint/2010/main" val="4195585732"/>
              </p:ext>
            </p:extLst>
          </p:nvPr>
        </p:nvGraphicFramePr>
        <p:xfrm>
          <a:off x="2038515" y="4131155"/>
          <a:ext cx="6890298" cy="1783080"/>
        </p:xfrm>
        <a:graphic>
          <a:graphicData uri="http://schemas.openxmlformats.org/drawingml/2006/table">
            <a:tbl>
              <a:tblPr firstRow="1" firstCol="1" bandRow="1">
                <a:tableStyleId>{5C22544A-7EE6-4342-B048-85BDC9FD1C3A}</a:tableStyleId>
              </a:tblPr>
              <a:tblGrid>
                <a:gridCol w="2296766">
                  <a:extLst>
                    <a:ext uri="{9D8B030D-6E8A-4147-A177-3AD203B41FA5}">
                      <a16:colId xmlns:a16="http://schemas.microsoft.com/office/drawing/2014/main" val="3750365476"/>
                    </a:ext>
                  </a:extLst>
                </a:gridCol>
                <a:gridCol w="2296766">
                  <a:extLst>
                    <a:ext uri="{9D8B030D-6E8A-4147-A177-3AD203B41FA5}">
                      <a16:colId xmlns:a16="http://schemas.microsoft.com/office/drawing/2014/main" val="2801158270"/>
                    </a:ext>
                  </a:extLst>
                </a:gridCol>
                <a:gridCol w="2296766">
                  <a:extLst>
                    <a:ext uri="{9D8B030D-6E8A-4147-A177-3AD203B41FA5}">
                      <a16:colId xmlns:a16="http://schemas.microsoft.com/office/drawing/2014/main" val="807055616"/>
                    </a:ext>
                  </a:extLst>
                </a:gridCol>
              </a:tblGrid>
              <a:tr h="0">
                <a:tc gridSpan="3">
                  <a:txBody>
                    <a:bodyPr/>
                    <a:lstStyle/>
                    <a:p>
                      <a:pPr>
                        <a:lnSpc>
                          <a:spcPct val="115000"/>
                        </a:lnSpc>
                        <a:spcAft>
                          <a:spcPts val="0"/>
                        </a:spcAft>
                      </a:pPr>
                      <a:r>
                        <a:rPr lang="en-US" sz="1100" dirty="0">
                          <a:effectLst/>
                        </a:rPr>
                        <a:t>Teaching Team Contact Day:</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tc hMerge="1">
                  <a:txBody>
                    <a:bodyPr/>
                    <a:lstStyle/>
                    <a:p>
                      <a:pPr algn="just">
                        <a:lnSpc>
                          <a:spcPct val="115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hMerge="1">
                  <a:txBody>
                    <a:bodyPr/>
                    <a:lstStyle/>
                    <a:p>
                      <a:pPr algn="just">
                        <a:lnSpc>
                          <a:spcPct val="115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958267609"/>
                  </a:ext>
                </a:extLst>
              </a:tr>
              <a:tr h="363976">
                <a:tc>
                  <a:txBody>
                    <a:bodyPr/>
                    <a:lstStyle/>
                    <a:p>
                      <a:pPr algn="just">
                        <a:lnSpc>
                          <a:spcPct val="115000"/>
                        </a:lnSpc>
                        <a:spcAft>
                          <a:spcPts val="0"/>
                        </a:spcAft>
                      </a:pPr>
                      <a:r>
                        <a:rPr lang="en-US"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Day 1</a:t>
                      </a:r>
                      <a:endParaRPr lang="en-GB"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Day 4</a:t>
                      </a:r>
                      <a:endParaRPr lang="en-GB"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Day 7</a:t>
                      </a:r>
                      <a:endParaRPr lang="en-GB"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5531523"/>
                  </a:ext>
                </a:extLst>
              </a:tr>
              <a:tr h="634219">
                <a:tc>
                  <a:txBody>
                    <a:bodyPr/>
                    <a:lstStyle/>
                    <a:p>
                      <a:pPr algn="just">
                        <a:lnSpc>
                          <a:spcPct val="115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First day contact.</a:t>
                      </a:r>
                    </a:p>
                    <a:p>
                      <a:pPr algn="just">
                        <a:lnSpc>
                          <a:spcPct val="115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Established device access/access to Google Classroom.</a:t>
                      </a:r>
                    </a:p>
                    <a:p>
                      <a:pPr algn="just">
                        <a:lnSpc>
                          <a:spcPct val="115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Signpost to activities on Google Classroom.</a:t>
                      </a: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Follow-up contact</a:t>
                      </a: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Follow-up contact</a:t>
                      </a: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Discussion around return to school.</a:t>
                      </a: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642877"/>
                  </a:ext>
                </a:extLst>
              </a:tr>
            </a:tbl>
          </a:graphicData>
        </a:graphic>
      </p:graphicFrame>
    </p:spTree>
    <p:extLst>
      <p:ext uri="{BB962C8B-B14F-4D97-AF65-F5344CB8AC3E}">
        <p14:creationId xmlns:p14="http://schemas.microsoft.com/office/powerpoint/2010/main" val="2568120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850" y="1248999"/>
            <a:ext cx="9995264" cy="801822"/>
          </a:xfrm>
        </p:spPr>
        <p:txBody>
          <a:bodyPr/>
          <a:lstStyle/>
          <a:p>
            <a:r>
              <a:rPr lang="en-US" dirty="0"/>
              <a:t>Monitoring Engagement with remote learning</a:t>
            </a:r>
          </a:p>
        </p:txBody>
      </p:sp>
      <p:sp>
        <p:nvSpPr>
          <p:cNvPr id="3" name="Text Placeholder 2"/>
          <p:cNvSpPr>
            <a:spLocks noGrp="1"/>
          </p:cNvSpPr>
          <p:nvPr>
            <p:ph type="body" sz="quarter" idx="10"/>
          </p:nvPr>
        </p:nvSpPr>
        <p:spPr>
          <a:xfrm>
            <a:off x="661850" y="2521257"/>
            <a:ext cx="9995264" cy="3837277"/>
          </a:xfrm>
        </p:spPr>
        <p:txBody>
          <a:bodyPr/>
          <a:lstStyle/>
          <a:p>
            <a:endParaRPr lang="en-GB" b="1" dirty="0">
              <a:solidFill>
                <a:srgbClr val="C00000"/>
              </a:solidFill>
            </a:endParaRPr>
          </a:p>
          <a:p>
            <a:r>
              <a:rPr lang="en-GB" b="1" dirty="0">
                <a:solidFill>
                  <a:srgbClr val="C00000"/>
                </a:solidFill>
              </a:rPr>
              <a:t>Pupil Isolating (exposure – 14 days)</a:t>
            </a:r>
            <a:endParaRPr lang="en-GB" dirty="0">
              <a:solidFill>
                <a:srgbClr val="C00000"/>
              </a:solidFill>
            </a:endParaRPr>
          </a:p>
          <a:p>
            <a:endParaRPr lang="en-GB"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6C4EBE3-C03E-494F-928C-64FAFF59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813" y="4989250"/>
            <a:ext cx="1653370" cy="1653370"/>
          </a:xfrm>
          <a:prstGeom prst="rect">
            <a:avLst/>
          </a:prstGeom>
        </p:spPr>
      </p:pic>
      <p:sp>
        <p:nvSpPr>
          <p:cNvPr id="7" name="Rectangle 6">
            <a:extLst>
              <a:ext uri="{FF2B5EF4-FFF2-40B4-BE49-F238E27FC236}">
                <a16:creationId xmlns:a16="http://schemas.microsoft.com/office/drawing/2014/main" id="{9F868818-311F-4FAD-B233-9F777C919636}"/>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47EEC38F-3CBB-4F0D-B6FA-EB938EB6756A}"/>
              </a:ext>
            </a:extLst>
          </p:cNvPr>
          <p:cNvGraphicFramePr>
            <a:graphicFrameLocks noGrp="1"/>
          </p:cNvGraphicFramePr>
          <p:nvPr>
            <p:extLst>
              <p:ext uri="{D42A27DB-BD31-4B8C-83A1-F6EECF244321}">
                <p14:modId xmlns:p14="http://schemas.microsoft.com/office/powerpoint/2010/main" val="88936244"/>
              </p:ext>
            </p:extLst>
          </p:nvPr>
        </p:nvGraphicFramePr>
        <p:xfrm>
          <a:off x="1963584" y="3645006"/>
          <a:ext cx="6890300" cy="1975866"/>
        </p:xfrm>
        <a:graphic>
          <a:graphicData uri="http://schemas.openxmlformats.org/drawingml/2006/table">
            <a:tbl>
              <a:tblPr firstRow="1" firstCol="1" bandRow="1">
                <a:tableStyleId>{5C22544A-7EE6-4342-B048-85BDC9FD1C3A}</a:tableStyleId>
              </a:tblPr>
              <a:tblGrid>
                <a:gridCol w="1722575">
                  <a:extLst>
                    <a:ext uri="{9D8B030D-6E8A-4147-A177-3AD203B41FA5}">
                      <a16:colId xmlns:a16="http://schemas.microsoft.com/office/drawing/2014/main" val="3750365476"/>
                    </a:ext>
                  </a:extLst>
                </a:gridCol>
                <a:gridCol w="1722575">
                  <a:extLst>
                    <a:ext uri="{9D8B030D-6E8A-4147-A177-3AD203B41FA5}">
                      <a16:colId xmlns:a16="http://schemas.microsoft.com/office/drawing/2014/main" val="2801158270"/>
                    </a:ext>
                  </a:extLst>
                </a:gridCol>
                <a:gridCol w="1722575">
                  <a:extLst>
                    <a:ext uri="{9D8B030D-6E8A-4147-A177-3AD203B41FA5}">
                      <a16:colId xmlns:a16="http://schemas.microsoft.com/office/drawing/2014/main" val="3656402092"/>
                    </a:ext>
                  </a:extLst>
                </a:gridCol>
                <a:gridCol w="1722575">
                  <a:extLst>
                    <a:ext uri="{9D8B030D-6E8A-4147-A177-3AD203B41FA5}">
                      <a16:colId xmlns:a16="http://schemas.microsoft.com/office/drawing/2014/main" val="807055616"/>
                    </a:ext>
                  </a:extLst>
                </a:gridCol>
              </a:tblGrid>
              <a:tr h="0">
                <a:tc gridSpan="4">
                  <a:txBody>
                    <a:bodyPr/>
                    <a:lstStyle/>
                    <a:p>
                      <a:pPr>
                        <a:lnSpc>
                          <a:spcPct val="115000"/>
                        </a:lnSpc>
                        <a:spcAft>
                          <a:spcPts val="0"/>
                        </a:spcAft>
                      </a:pPr>
                      <a:r>
                        <a:rPr lang="en-US" sz="1100" dirty="0">
                          <a:effectLst/>
                        </a:rPr>
                        <a:t>Teaching Team Contact Day:</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tc hMerge="1">
                  <a:txBody>
                    <a:bodyPr/>
                    <a:lstStyle/>
                    <a:p>
                      <a:pPr algn="just">
                        <a:lnSpc>
                          <a:spcPct val="115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hMerge="1">
                  <a:txBody>
                    <a:bodyPr/>
                    <a:lstStyle/>
                    <a:p>
                      <a:endParaRPr lang="en-GB"/>
                    </a:p>
                  </a:txBody>
                  <a:tcPr/>
                </a:tc>
                <a:tc hMerge="1">
                  <a:txBody>
                    <a:bodyPr/>
                    <a:lstStyle/>
                    <a:p>
                      <a:pPr algn="just">
                        <a:lnSpc>
                          <a:spcPct val="115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958267609"/>
                  </a:ext>
                </a:extLst>
              </a:tr>
              <a:tr h="363976">
                <a:tc>
                  <a:txBody>
                    <a:bodyPr/>
                    <a:lstStyle/>
                    <a:p>
                      <a:pPr algn="just">
                        <a:lnSpc>
                          <a:spcPct val="115000"/>
                        </a:lnSpc>
                        <a:spcAft>
                          <a:spcPts val="0"/>
                        </a:spcAft>
                      </a:pPr>
                      <a:r>
                        <a:rPr lang="en-US"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Day 1</a:t>
                      </a:r>
                      <a:endParaRPr lang="en-GB"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Day 4</a:t>
                      </a:r>
                      <a:endParaRPr lang="en-GB"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Day 7</a:t>
                      </a:r>
                      <a:endParaRPr lang="en-GB"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Day 12</a:t>
                      </a:r>
                      <a:endParaRPr lang="en-GB"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5531523"/>
                  </a:ext>
                </a:extLst>
              </a:tr>
              <a:tr h="634219">
                <a:tc>
                  <a:txBody>
                    <a:bodyPr/>
                    <a:lstStyle/>
                    <a:p>
                      <a:pPr algn="l">
                        <a:lnSpc>
                          <a:spcPct val="115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First day contact.</a:t>
                      </a:r>
                    </a:p>
                    <a:p>
                      <a:pPr algn="l">
                        <a:lnSpc>
                          <a:spcPct val="115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Established device access/access to Google Classroom.</a:t>
                      </a:r>
                    </a:p>
                    <a:p>
                      <a:pPr algn="l">
                        <a:lnSpc>
                          <a:spcPct val="115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Signpost to activities on Google Classroom.</a:t>
                      </a: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Follow-up contact</a:t>
                      </a: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Follow-up contact</a:t>
                      </a: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Follow-up contact</a:t>
                      </a: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Discussion around return to school.</a:t>
                      </a: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642877"/>
                  </a:ext>
                </a:extLst>
              </a:tr>
            </a:tbl>
          </a:graphicData>
        </a:graphic>
      </p:graphicFrame>
    </p:spTree>
    <p:extLst>
      <p:ext uri="{BB962C8B-B14F-4D97-AF65-F5344CB8AC3E}">
        <p14:creationId xmlns:p14="http://schemas.microsoft.com/office/powerpoint/2010/main" val="4194758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850" y="1248999"/>
            <a:ext cx="9995264" cy="801822"/>
          </a:xfrm>
        </p:spPr>
        <p:txBody>
          <a:bodyPr/>
          <a:lstStyle/>
          <a:p>
            <a:r>
              <a:rPr lang="en-US" dirty="0"/>
              <a:t>Monitoring Engagement with remote learning</a:t>
            </a:r>
          </a:p>
        </p:txBody>
      </p:sp>
      <p:sp>
        <p:nvSpPr>
          <p:cNvPr id="3" name="Text Placeholder 2"/>
          <p:cNvSpPr>
            <a:spLocks noGrp="1"/>
          </p:cNvSpPr>
          <p:nvPr>
            <p:ph type="body" sz="quarter" idx="10"/>
          </p:nvPr>
        </p:nvSpPr>
        <p:spPr>
          <a:xfrm>
            <a:off x="661850" y="2521257"/>
            <a:ext cx="9995264" cy="3837277"/>
          </a:xfrm>
        </p:spPr>
        <p:txBody>
          <a:bodyPr/>
          <a:lstStyle/>
          <a:p>
            <a:endParaRPr lang="en-GB" b="1" dirty="0">
              <a:solidFill>
                <a:srgbClr val="C00000"/>
              </a:solidFill>
            </a:endParaRPr>
          </a:p>
          <a:p>
            <a:r>
              <a:rPr lang="en-GB" b="1" dirty="0">
                <a:solidFill>
                  <a:srgbClr val="C00000"/>
                </a:solidFill>
              </a:rPr>
              <a:t>Bubble Closure (exposure – 14 days)</a:t>
            </a:r>
            <a:endParaRPr lang="en-GB" dirty="0">
              <a:solidFill>
                <a:srgbClr val="C00000"/>
              </a:solidFill>
            </a:endParaRPr>
          </a:p>
          <a:p>
            <a:endParaRPr lang="en-GB"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6C4EBE3-C03E-494F-928C-64FAFF59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813" y="4989250"/>
            <a:ext cx="1653370" cy="1653370"/>
          </a:xfrm>
          <a:prstGeom prst="rect">
            <a:avLst/>
          </a:prstGeom>
        </p:spPr>
      </p:pic>
      <p:sp>
        <p:nvSpPr>
          <p:cNvPr id="7" name="Rectangle 6">
            <a:extLst>
              <a:ext uri="{FF2B5EF4-FFF2-40B4-BE49-F238E27FC236}">
                <a16:creationId xmlns:a16="http://schemas.microsoft.com/office/drawing/2014/main" id="{9F868818-311F-4FAD-B233-9F777C919636}"/>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47EEC38F-3CBB-4F0D-B6FA-EB938EB6756A}"/>
              </a:ext>
            </a:extLst>
          </p:cNvPr>
          <p:cNvGraphicFramePr>
            <a:graphicFrameLocks noGrp="1"/>
          </p:cNvGraphicFramePr>
          <p:nvPr>
            <p:extLst/>
          </p:nvPr>
        </p:nvGraphicFramePr>
        <p:xfrm>
          <a:off x="1963584" y="3645006"/>
          <a:ext cx="6890300" cy="1975866"/>
        </p:xfrm>
        <a:graphic>
          <a:graphicData uri="http://schemas.openxmlformats.org/drawingml/2006/table">
            <a:tbl>
              <a:tblPr firstRow="1" firstCol="1" bandRow="1">
                <a:tableStyleId>{5C22544A-7EE6-4342-B048-85BDC9FD1C3A}</a:tableStyleId>
              </a:tblPr>
              <a:tblGrid>
                <a:gridCol w="1722575">
                  <a:extLst>
                    <a:ext uri="{9D8B030D-6E8A-4147-A177-3AD203B41FA5}">
                      <a16:colId xmlns:a16="http://schemas.microsoft.com/office/drawing/2014/main" val="3750365476"/>
                    </a:ext>
                  </a:extLst>
                </a:gridCol>
                <a:gridCol w="1722575">
                  <a:extLst>
                    <a:ext uri="{9D8B030D-6E8A-4147-A177-3AD203B41FA5}">
                      <a16:colId xmlns:a16="http://schemas.microsoft.com/office/drawing/2014/main" val="2801158270"/>
                    </a:ext>
                  </a:extLst>
                </a:gridCol>
                <a:gridCol w="1722575">
                  <a:extLst>
                    <a:ext uri="{9D8B030D-6E8A-4147-A177-3AD203B41FA5}">
                      <a16:colId xmlns:a16="http://schemas.microsoft.com/office/drawing/2014/main" val="3656402092"/>
                    </a:ext>
                  </a:extLst>
                </a:gridCol>
                <a:gridCol w="1722575">
                  <a:extLst>
                    <a:ext uri="{9D8B030D-6E8A-4147-A177-3AD203B41FA5}">
                      <a16:colId xmlns:a16="http://schemas.microsoft.com/office/drawing/2014/main" val="807055616"/>
                    </a:ext>
                  </a:extLst>
                </a:gridCol>
              </a:tblGrid>
              <a:tr h="0">
                <a:tc gridSpan="4">
                  <a:txBody>
                    <a:bodyPr/>
                    <a:lstStyle/>
                    <a:p>
                      <a:pPr>
                        <a:lnSpc>
                          <a:spcPct val="115000"/>
                        </a:lnSpc>
                        <a:spcAft>
                          <a:spcPts val="0"/>
                        </a:spcAft>
                      </a:pPr>
                      <a:r>
                        <a:rPr lang="en-US" sz="1100" dirty="0">
                          <a:effectLst/>
                        </a:rPr>
                        <a:t>Teaching Team Contact Day:</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B w="12700" cap="flat" cmpd="sng" algn="ctr">
                      <a:solidFill>
                        <a:schemeClr val="tx1"/>
                      </a:solidFill>
                      <a:prstDash val="solid"/>
                      <a:round/>
                      <a:headEnd type="none" w="med" len="med"/>
                      <a:tailEnd type="none" w="med" len="med"/>
                    </a:lnB>
                  </a:tcPr>
                </a:tc>
                <a:tc hMerge="1">
                  <a:txBody>
                    <a:bodyPr/>
                    <a:lstStyle/>
                    <a:p>
                      <a:pPr algn="just">
                        <a:lnSpc>
                          <a:spcPct val="115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hMerge="1">
                  <a:txBody>
                    <a:bodyPr/>
                    <a:lstStyle/>
                    <a:p>
                      <a:endParaRPr lang="en-GB"/>
                    </a:p>
                  </a:txBody>
                  <a:tcPr/>
                </a:tc>
                <a:tc hMerge="1">
                  <a:txBody>
                    <a:bodyPr/>
                    <a:lstStyle/>
                    <a:p>
                      <a:pPr algn="just">
                        <a:lnSpc>
                          <a:spcPct val="115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958267609"/>
                  </a:ext>
                </a:extLst>
              </a:tr>
              <a:tr h="363976">
                <a:tc>
                  <a:txBody>
                    <a:bodyPr/>
                    <a:lstStyle/>
                    <a:p>
                      <a:pPr algn="just">
                        <a:lnSpc>
                          <a:spcPct val="115000"/>
                        </a:lnSpc>
                        <a:spcAft>
                          <a:spcPts val="0"/>
                        </a:spcAft>
                      </a:pPr>
                      <a:r>
                        <a:rPr lang="en-US"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Day 1</a:t>
                      </a:r>
                      <a:endParaRPr lang="en-GB"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Day 4</a:t>
                      </a:r>
                      <a:endParaRPr lang="en-GB"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Day 7</a:t>
                      </a:r>
                      <a:endParaRPr lang="en-GB"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Day 12</a:t>
                      </a:r>
                      <a:endParaRPr lang="en-GB"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5531523"/>
                  </a:ext>
                </a:extLst>
              </a:tr>
              <a:tr h="634219">
                <a:tc>
                  <a:txBody>
                    <a:bodyPr/>
                    <a:lstStyle/>
                    <a:p>
                      <a:pPr algn="l">
                        <a:lnSpc>
                          <a:spcPct val="115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First day contact.</a:t>
                      </a:r>
                    </a:p>
                    <a:p>
                      <a:pPr algn="l">
                        <a:lnSpc>
                          <a:spcPct val="115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Established device access/access to Google Classroom.</a:t>
                      </a:r>
                    </a:p>
                    <a:p>
                      <a:pPr algn="l">
                        <a:lnSpc>
                          <a:spcPct val="115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Signpost to activities on Google Classroom.</a:t>
                      </a: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Follow-up contact</a:t>
                      </a: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Follow-up contact</a:t>
                      </a: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Follow-up contact</a:t>
                      </a: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Discussion around return to school.</a:t>
                      </a: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642877"/>
                  </a:ext>
                </a:extLst>
              </a:tr>
            </a:tbl>
          </a:graphicData>
        </a:graphic>
      </p:graphicFrame>
    </p:spTree>
    <p:extLst>
      <p:ext uri="{BB962C8B-B14F-4D97-AF65-F5344CB8AC3E}">
        <p14:creationId xmlns:p14="http://schemas.microsoft.com/office/powerpoint/2010/main" val="150345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Children</a:t>
            </a:r>
            <a:endParaRPr lang="en-GB" dirty="0"/>
          </a:p>
        </p:txBody>
      </p:sp>
      <p:sp>
        <p:nvSpPr>
          <p:cNvPr id="3" name="Text Placeholder 2"/>
          <p:cNvSpPr>
            <a:spLocks noGrp="1"/>
          </p:cNvSpPr>
          <p:nvPr>
            <p:ph type="body" sz="quarter" idx="10"/>
          </p:nvPr>
        </p:nvSpPr>
        <p:spPr>
          <a:xfrm>
            <a:off x="661850" y="1907044"/>
            <a:ext cx="9995264" cy="4529267"/>
          </a:xfrm>
        </p:spPr>
        <p:txBody>
          <a:bodyPr/>
          <a:lstStyle/>
          <a:p>
            <a:pPr algn="just">
              <a:lnSpc>
                <a:spcPct val="100000"/>
              </a:lnSpc>
              <a:spcBef>
                <a:spcPts val="0"/>
              </a:spcBef>
            </a:pPr>
            <a:r>
              <a:rPr lang="en-US" sz="1700" dirty="0">
                <a:solidFill>
                  <a:srgbClr val="C00000"/>
                </a:solidFill>
                <a:latin typeface="Calibri" panose="020F0502020204030204" pitchFamily="34" charset="0"/>
                <a:cs typeface="Calibri" panose="020F0502020204030204" pitchFamily="34" charset="0"/>
              </a:rPr>
              <a:t>Where individuals who are self-isolating are within our definition of vulnerable, we have robust systems in place to keep in contact with them. When a vulnerable child is asked to self-isolate, we will notify their social worker (if they have one). School leaders will then agree with the social worker the best way to maintain contact and offer support to the vulnerable child or young person.</a:t>
            </a:r>
          </a:p>
          <a:p>
            <a:pPr algn="just">
              <a:lnSpc>
                <a:spcPct val="100000"/>
              </a:lnSpc>
              <a:spcBef>
                <a:spcPts val="0"/>
              </a:spcBef>
            </a:pPr>
            <a:endParaRPr lang="en-US" sz="1700" dirty="0">
              <a:solidFill>
                <a:srgbClr val="C00000"/>
              </a:solidFill>
              <a:latin typeface="Calibri" panose="020F0502020204030204" pitchFamily="34" charset="0"/>
              <a:cs typeface="Calibri" panose="020F0502020204030204" pitchFamily="34" charset="0"/>
            </a:endParaRPr>
          </a:p>
          <a:p>
            <a:pPr algn="just">
              <a:lnSpc>
                <a:spcPct val="100000"/>
              </a:lnSpc>
              <a:spcBef>
                <a:spcPts val="0"/>
              </a:spcBef>
            </a:pPr>
            <a:r>
              <a:rPr lang="en-US" sz="1700" dirty="0">
                <a:solidFill>
                  <a:srgbClr val="C00000"/>
                </a:solidFill>
                <a:latin typeface="Calibri" panose="020F0502020204030204" pitchFamily="34" charset="0"/>
                <a:cs typeface="Calibri" panose="020F0502020204030204" pitchFamily="34" charset="0"/>
              </a:rPr>
              <a:t>We will check if a vulnerable child is able to access remote education. Where this is not the case, we will support them to access it (as far as possible) and the regularly check if they are doing so. We will ensure that the teaching and learning offered to pupils, but especially our most vulnerable pupils, secures their interest and engagement.</a:t>
            </a:r>
          </a:p>
          <a:p>
            <a:pPr algn="just">
              <a:lnSpc>
                <a:spcPct val="100000"/>
              </a:lnSpc>
              <a:spcBef>
                <a:spcPts val="0"/>
              </a:spcBef>
            </a:pPr>
            <a:endParaRPr lang="en-US" sz="1700" dirty="0">
              <a:solidFill>
                <a:srgbClr val="C00000"/>
              </a:solidFill>
              <a:latin typeface="Calibri" panose="020F0502020204030204" pitchFamily="34" charset="0"/>
              <a:cs typeface="Calibri" panose="020F0502020204030204" pitchFamily="34" charset="0"/>
            </a:endParaRPr>
          </a:p>
          <a:p>
            <a:pPr algn="just">
              <a:lnSpc>
                <a:spcPct val="100000"/>
              </a:lnSpc>
              <a:spcBef>
                <a:spcPts val="0"/>
              </a:spcBef>
            </a:pPr>
            <a:endParaRPr lang="en-US" sz="1700" dirty="0">
              <a:solidFill>
                <a:srgbClr val="C0000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0E7A698-7438-4D82-A898-53718EF04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2160" y="4916332"/>
            <a:ext cx="1662022" cy="1662022"/>
          </a:xfrm>
          <a:prstGeom prst="rect">
            <a:avLst/>
          </a:prstGeom>
        </p:spPr>
      </p:pic>
      <p:sp>
        <p:nvSpPr>
          <p:cNvPr id="7" name="Rectangle 6">
            <a:extLst>
              <a:ext uri="{FF2B5EF4-FFF2-40B4-BE49-F238E27FC236}">
                <a16:creationId xmlns:a16="http://schemas.microsoft.com/office/drawing/2014/main" id="{17E9997F-1B1E-40C0-B4AD-11513CAB5DB2}"/>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001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t>
            </a:r>
            <a:endParaRPr lang="en-GB" dirty="0"/>
          </a:p>
        </p:txBody>
      </p:sp>
      <p:sp>
        <p:nvSpPr>
          <p:cNvPr id="3" name="Text Placeholder 2"/>
          <p:cNvSpPr>
            <a:spLocks noGrp="1"/>
          </p:cNvSpPr>
          <p:nvPr>
            <p:ph type="body" sz="quarter" idx="10"/>
          </p:nvPr>
        </p:nvSpPr>
        <p:spPr>
          <a:xfrm>
            <a:off x="661850" y="1673193"/>
            <a:ext cx="9995264" cy="3932686"/>
          </a:xfrm>
        </p:spPr>
        <p:txBody>
          <a:bodyPr/>
          <a:lstStyle/>
          <a:p>
            <a:pPr algn="just">
              <a:lnSpc>
                <a:spcPct val="100000"/>
              </a:lnSpc>
              <a:spcBef>
                <a:spcPts val="0"/>
              </a:spcBef>
            </a:pPr>
            <a:r>
              <a:rPr lang="en-US" sz="1700" dirty="0">
                <a:solidFill>
                  <a:srgbClr val="C00000"/>
                </a:solidFill>
                <a:latin typeface="Calibri" panose="020F0502020204030204" pitchFamily="34" charset="0"/>
                <a:cs typeface="Calibri" panose="020F0502020204030204" pitchFamily="34" charset="0"/>
              </a:rPr>
              <a:t>During the national lockdown the staff at Ebor Gardens &amp; Victoria Primary Academies setup and populated the Google Classrooms swiftly. During this time, Paper Packs were also produced and delivered to learners who could not access learning digitally. As expertise around the Google Classroom develops, staff will continually review and improve the online provision offered to children who cannot access learning in school. </a:t>
            </a:r>
          </a:p>
          <a:p>
            <a:pPr algn="just">
              <a:lnSpc>
                <a:spcPct val="100000"/>
              </a:lnSpc>
              <a:spcBef>
                <a:spcPts val="0"/>
              </a:spcBef>
            </a:pPr>
            <a:endParaRPr lang="en-US" sz="1700" dirty="0">
              <a:solidFill>
                <a:srgbClr val="C00000"/>
              </a:solidFill>
              <a:latin typeface="Calibri" panose="020F0502020204030204" pitchFamily="34" charset="0"/>
              <a:cs typeface="Calibri" panose="020F0502020204030204" pitchFamily="34" charset="0"/>
            </a:endParaRPr>
          </a:p>
          <a:p>
            <a:pPr algn="just">
              <a:lnSpc>
                <a:spcPct val="100000"/>
              </a:lnSpc>
              <a:spcBef>
                <a:spcPts val="0"/>
              </a:spcBef>
            </a:pPr>
            <a:r>
              <a:rPr lang="en-US" sz="1700" dirty="0">
                <a:solidFill>
                  <a:srgbClr val="C00000"/>
                </a:solidFill>
                <a:latin typeface="Calibri" panose="020F0502020204030204" pitchFamily="34" charset="0"/>
                <a:cs typeface="Calibri" panose="020F0502020204030204" pitchFamily="34" charset="0"/>
              </a:rPr>
              <a:t>In preparation for any further lockdowns or ‘bubbles’ burst which would result in home learning, we have blended our curriculum onto the Google Classroom; furthermore, our Paper Packs provide the children with everything possible to learn from home without access to digital devices.</a:t>
            </a:r>
          </a:p>
          <a:p>
            <a:pPr algn="just">
              <a:lnSpc>
                <a:spcPct val="100000"/>
              </a:lnSpc>
              <a:spcBef>
                <a:spcPts val="0"/>
              </a:spcBef>
            </a:pPr>
            <a:endParaRPr lang="en-US" sz="1700" dirty="0">
              <a:solidFill>
                <a:srgbClr val="C00000"/>
              </a:solidFill>
              <a:latin typeface="Calibri" panose="020F0502020204030204" pitchFamily="34" charset="0"/>
              <a:cs typeface="Calibri" panose="020F0502020204030204" pitchFamily="34" charset="0"/>
            </a:endParaRPr>
          </a:p>
          <a:p>
            <a:pPr algn="just">
              <a:lnSpc>
                <a:spcPct val="100000"/>
              </a:lnSpc>
              <a:spcBef>
                <a:spcPts val="0"/>
              </a:spcBef>
            </a:pPr>
            <a:r>
              <a:rPr lang="en-US" sz="1700" dirty="0">
                <a:solidFill>
                  <a:srgbClr val="C00000"/>
                </a:solidFill>
                <a:latin typeface="Calibri" panose="020F0502020204030204" pitchFamily="34" charset="0"/>
                <a:cs typeface="Calibri" panose="020F0502020204030204" pitchFamily="34" charset="0"/>
              </a:rPr>
              <a:t>In September 2020, we carried out a survey with families to find out which children had no access to their own digital device or to a fixed internet connection. Wellspring Academy Trust will request our allocation of devices due to digital deprivation.</a:t>
            </a:r>
          </a:p>
          <a:p>
            <a:endParaRPr lang="en-GB"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0003D61-A11C-4004-A5CB-9730DBC7E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813" y="4989250"/>
            <a:ext cx="1653370" cy="1653370"/>
          </a:xfrm>
          <a:prstGeom prst="rect">
            <a:avLst/>
          </a:prstGeom>
        </p:spPr>
      </p:pic>
      <p:sp>
        <p:nvSpPr>
          <p:cNvPr id="7" name="Rectangle 6">
            <a:extLst>
              <a:ext uri="{FF2B5EF4-FFF2-40B4-BE49-F238E27FC236}">
                <a16:creationId xmlns:a16="http://schemas.microsoft.com/office/drawing/2014/main" id="{79A9AB81-CAF4-48B9-B13A-FC62B0D1F07D}"/>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5542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Safeguarding Considerations</a:t>
            </a:r>
            <a:endParaRPr lang="en-GB" dirty="0"/>
          </a:p>
        </p:txBody>
      </p:sp>
      <p:sp>
        <p:nvSpPr>
          <p:cNvPr id="3" name="Text Placeholder 2"/>
          <p:cNvSpPr>
            <a:spLocks noGrp="1"/>
          </p:cNvSpPr>
          <p:nvPr>
            <p:ph type="body" sz="quarter" idx="10"/>
          </p:nvPr>
        </p:nvSpPr>
        <p:spPr>
          <a:xfrm>
            <a:off x="661850" y="1907044"/>
            <a:ext cx="9995264" cy="4529267"/>
          </a:xfrm>
        </p:spPr>
        <p:txBody>
          <a:bodyPr/>
          <a:lstStyle/>
          <a:p>
            <a:pPr algn="just">
              <a:lnSpc>
                <a:spcPct val="100000"/>
              </a:lnSpc>
              <a:spcBef>
                <a:spcPts val="0"/>
              </a:spcBef>
            </a:pPr>
            <a:r>
              <a:rPr lang="en-US" sz="1700" dirty="0">
                <a:solidFill>
                  <a:srgbClr val="C00000"/>
                </a:solidFill>
                <a:latin typeface="Calibri" panose="020F0502020204030204" pitchFamily="34" charset="0"/>
                <a:cs typeface="Calibri" panose="020F0502020204030204" pitchFamily="34" charset="0"/>
              </a:rPr>
              <a:t>At Ebor Gardens &amp; Victoria Primary Academies we are committed to the safeguarding of all pupils. It is important that all staff who interact with children, including online, continue to look out for signs a child may be at risk. Any such concerns should be dealt with as per the Child Protection Policy and, where appropriate, referrals should still be made to children's social care and as required, the police.</a:t>
            </a:r>
          </a:p>
          <a:p>
            <a:pPr algn="just">
              <a:lnSpc>
                <a:spcPct val="100000"/>
              </a:lnSpc>
              <a:spcBef>
                <a:spcPts val="0"/>
              </a:spcBef>
            </a:pPr>
            <a:endParaRPr lang="en-US" sz="1700" dirty="0">
              <a:solidFill>
                <a:srgbClr val="C00000"/>
              </a:solidFill>
              <a:latin typeface="Calibri" panose="020F0502020204030204" pitchFamily="34" charset="0"/>
              <a:cs typeface="Calibri" panose="020F0502020204030204" pitchFamily="34" charset="0"/>
            </a:endParaRPr>
          </a:p>
          <a:p>
            <a:pPr algn="just">
              <a:lnSpc>
                <a:spcPct val="100000"/>
              </a:lnSpc>
              <a:spcBef>
                <a:spcPts val="0"/>
              </a:spcBef>
            </a:pPr>
            <a:r>
              <a:rPr lang="en-US" sz="1700" dirty="0">
                <a:solidFill>
                  <a:srgbClr val="C00000"/>
                </a:solidFill>
                <a:latin typeface="Calibri" panose="020F0502020204030204" pitchFamily="34" charset="0"/>
                <a:cs typeface="Calibri" panose="020F0502020204030204" pitchFamily="34" charset="0"/>
              </a:rPr>
              <a:t>Regular contact will be maintained with our children and families through periods of absence from school. Where contact cannot be made through phone calls home, home visits will take place.</a:t>
            </a:r>
          </a:p>
          <a:p>
            <a:pPr algn="just">
              <a:lnSpc>
                <a:spcPct val="100000"/>
              </a:lnSpc>
              <a:spcBef>
                <a:spcPts val="0"/>
              </a:spcBef>
            </a:pPr>
            <a:endParaRPr lang="en-US" sz="1700" dirty="0">
              <a:solidFill>
                <a:srgbClr val="C00000"/>
              </a:solidFill>
              <a:latin typeface="Calibri" panose="020F0502020204030204" pitchFamily="34" charset="0"/>
              <a:cs typeface="Calibri" panose="020F0502020204030204" pitchFamily="34" charset="0"/>
            </a:endParaRPr>
          </a:p>
          <a:p>
            <a:pPr algn="just">
              <a:lnSpc>
                <a:spcPct val="100000"/>
              </a:lnSpc>
              <a:spcBef>
                <a:spcPts val="0"/>
              </a:spcBef>
            </a:pPr>
            <a:endParaRPr lang="en-US" sz="1700" dirty="0">
              <a:solidFill>
                <a:srgbClr val="C0000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0E7A698-7438-4D82-A898-53718EF04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2160" y="4916332"/>
            <a:ext cx="1662022" cy="1662022"/>
          </a:xfrm>
          <a:prstGeom prst="rect">
            <a:avLst/>
          </a:prstGeom>
        </p:spPr>
      </p:pic>
      <p:sp>
        <p:nvSpPr>
          <p:cNvPr id="7" name="Rectangle 6">
            <a:extLst>
              <a:ext uri="{FF2B5EF4-FFF2-40B4-BE49-F238E27FC236}">
                <a16:creationId xmlns:a16="http://schemas.microsoft.com/office/drawing/2014/main" id="{17E9997F-1B1E-40C0-B4AD-11513CAB5DB2}"/>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7212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0295" y="1624612"/>
            <a:ext cx="4229681" cy="1438183"/>
          </a:xfrm>
        </p:spPr>
        <p:txBody>
          <a:bodyPr/>
          <a:lstStyle/>
          <a:p>
            <a:r>
              <a:rPr lang="en-US" dirty="0"/>
              <a:t>Using Google Classroom</a:t>
            </a:r>
            <a:endParaRPr lang="en-GB"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9946484-B59A-42CF-997C-240416FD0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813" y="4989250"/>
            <a:ext cx="1653370" cy="1653370"/>
          </a:xfrm>
          <a:prstGeom prst="rect">
            <a:avLst/>
          </a:prstGeom>
        </p:spPr>
      </p:pic>
      <p:sp>
        <p:nvSpPr>
          <p:cNvPr id="7" name="Rectangle 6">
            <a:extLst>
              <a:ext uri="{FF2B5EF4-FFF2-40B4-BE49-F238E27FC236}">
                <a16:creationId xmlns:a16="http://schemas.microsoft.com/office/drawing/2014/main" id="{799DAB6C-3589-4729-8920-2A95612C667E}"/>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475D8B9-F504-418F-8C02-37282A85D540}"/>
              </a:ext>
            </a:extLst>
          </p:cNvPr>
          <p:cNvPicPr/>
          <p:nvPr/>
        </p:nvPicPr>
        <p:blipFill rotWithShape="1">
          <a:blip r:embed="rId3"/>
          <a:srcRect l="31243" t="12632" r="31420" b="8758"/>
          <a:stretch/>
        </p:blipFill>
        <p:spPr bwMode="auto">
          <a:xfrm>
            <a:off x="2095130" y="339572"/>
            <a:ext cx="4407986" cy="638082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17D72F80-C17F-431A-B48E-3E0CF7999E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8744" y="537353"/>
            <a:ext cx="502299" cy="472582"/>
          </a:xfrm>
          <a:prstGeom prst="rect">
            <a:avLst/>
          </a:prstGeom>
        </p:spPr>
      </p:pic>
    </p:spTree>
    <p:extLst>
      <p:ext uri="{BB962C8B-B14F-4D97-AF65-F5344CB8AC3E}">
        <p14:creationId xmlns:p14="http://schemas.microsoft.com/office/powerpoint/2010/main" val="1319872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9" y="665823"/>
            <a:ext cx="8824404" cy="1438183"/>
          </a:xfrm>
        </p:spPr>
        <p:txBody>
          <a:bodyPr/>
          <a:lstStyle/>
          <a:p>
            <a:r>
              <a:rPr lang="en-US" dirty="0"/>
              <a:t>Staying Safe Online</a:t>
            </a:r>
            <a:endParaRPr lang="en-GB"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9946484-B59A-42CF-997C-240416FD0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813" y="4989250"/>
            <a:ext cx="1653370" cy="1653370"/>
          </a:xfrm>
          <a:prstGeom prst="rect">
            <a:avLst/>
          </a:prstGeom>
        </p:spPr>
      </p:pic>
      <p:sp>
        <p:nvSpPr>
          <p:cNvPr id="7" name="Rectangle 6">
            <a:extLst>
              <a:ext uri="{FF2B5EF4-FFF2-40B4-BE49-F238E27FC236}">
                <a16:creationId xmlns:a16="http://schemas.microsoft.com/office/drawing/2014/main" id="{799DAB6C-3589-4729-8920-2A95612C667E}"/>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nternet Safety">
            <a:extLst>
              <a:ext uri="{FF2B5EF4-FFF2-40B4-BE49-F238E27FC236}">
                <a16:creationId xmlns:a16="http://schemas.microsoft.com/office/drawing/2014/main" id="{E072221B-B17A-43AC-BEAC-44B9D18A87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1154" y="1314970"/>
            <a:ext cx="5731510" cy="5327650"/>
          </a:xfrm>
          <a:prstGeom prst="rect">
            <a:avLst/>
          </a:prstGeom>
          <a:noFill/>
          <a:ln>
            <a:noFill/>
          </a:ln>
        </p:spPr>
      </p:pic>
      <p:sp>
        <p:nvSpPr>
          <p:cNvPr id="3" name="Rectangle 2">
            <a:extLst>
              <a:ext uri="{FF2B5EF4-FFF2-40B4-BE49-F238E27FC236}">
                <a16:creationId xmlns:a16="http://schemas.microsoft.com/office/drawing/2014/main" id="{0914A06E-36FD-4F14-BAD6-B4A5D1D78EF1}"/>
              </a:ext>
            </a:extLst>
          </p:cNvPr>
          <p:cNvSpPr/>
          <p:nvPr/>
        </p:nvSpPr>
        <p:spPr>
          <a:xfrm>
            <a:off x="8492971" y="1862578"/>
            <a:ext cx="3699029" cy="1921039"/>
          </a:xfrm>
          <a:prstGeom prst="rect">
            <a:avLst/>
          </a:prstGeom>
        </p:spPr>
        <p:txBody>
          <a:bodyPr wrap="square">
            <a:spAutoFit/>
          </a:bodyPr>
          <a:lstStyle/>
          <a:p>
            <a:pPr>
              <a:lnSpc>
                <a:spcPct val="115000"/>
              </a:lnSpc>
              <a:spcAft>
                <a:spcPts val="1000"/>
              </a:spcAft>
            </a:pPr>
            <a:r>
              <a:rPr lang="en-US" b="1" dirty="0">
                <a:latin typeface="Arial" panose="020B0604020202020204" pitchFamily="34" charset="0"/>
                <a:ea typeface="Calibri" panose="020F0502020204030204" pitchFamily="34" charset="0"/>
                <a:cs typeface="Arial" panose="020B0604020202020204" pitchFamily="34" charset="0"/>
              </a:rPr>
              <a:t>Other useful websites/</a:t>
            </a:r>
            <a:r>
              <a:rPr lang="en-US" b="1" dirty="0" err="1">
                <a:latin typeface="Arial" panose="020B0604020202020204" pitchFamily="34" charset="0"/>
                <a:ea typeface="Calibri" panose="020F0502020204030204" pitchFamily="34" charset="0"/>
                <a:cs typeface="Arial" panose="020B0604020202020204" pitchFamily="34" charset="0"/>
              </a:rPr>
              <a:t>organisations</a:t>
            </a:r>
            <a:r>
              <a:rPr lang="en-US" b="1" dirty="0">
                <a:latin typeface="Arial" panose="020B0604020202020204" pitchFamily="34" charset="0"/>
                <a:ea typeface="Calibri" panose="020F0502020204030204" pitchFamily="34" charset="0"/>
                <a:cs typeface="Arial" panose="020B0604020202020204" pitchFamily="34" charset="0"/>
              </a:rPr>
              <a:t>:</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US" b="1"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4"/>
              </a:rPr>
              <a:t>https://www.thinkuknow.co.uk/</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US" b="1"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5"/>
              </a:rPr>
              <a:t>https://www.nspcc.org.uk/keeping-children-safe/online-safety/</a:t>
            </a:r>
            <a:endParaRPr lang="en-GB"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8529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9946484-B59A-42CF-997C-240416FD0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813" y="4989250"/>
            <a:ext cx="1653370" cy="1653370"/>
          </a:xfrm>
          <a:prstGeom prst="rect">
            <a:avLst/>
          </a:prstGeom>
        </p:spPr>
      </p:pic>
      <p:sp>
        <p:nvSpPr>
          <p:cNvPr id="7" name="Rectangle 6">
            <a:extLst>
              <a:ext uri="{FF2B5EF4-FFF2-40B4-BE49-F238E27FC236}">
                <a16:creationId xmlns:a16="http://schemas.microsoft.com/office/drawing/2014/main" id="{799DAB6C-3589-4729-8920-2A95612C667E}"/>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754CFCA-894F-4EA8-96D6-60B292B51979}"/>
              </a:ext>
            </a:extLst>
          </p:cNvPr>
          <p:cNvSpPr/>
          <p:nvPr/>
        </p:nvSpPr>
        <p:spPr>
          <a:xfrm>
            <a:off x="2355542" y="1628724"/>
            <a:ext cx="6096000" cy="3709990"/>
          </a:xfrm>
          <a:prstGeom prst="rect">
            <a:avLst/>
          </a:prstGeom>
        </p:spPr>
        <p:txBody>
          <a:bodyPr>
            <a:spAutoFit/>
          </a:bodyPr>
          <a:lstStyle/>
          <a:p>
            <a:pPr algn="ctr">
              <a:lnSpc>
                <a:spcPct val="115000"/>
              </a:lnSpc>
              <a:spcAft>
                <a:spcPts val="1000"/>
              </a:spcAft>
            </a:pPr>
            <a:r>
              <a:rPr lang="en-US" b="1" dirty="0">
                <a:latin typeface="Arial" panose="020B0604020202020204" pitchFamily="34" charset="0"/>
                <a:ea typeface="Calibri" panose="020F0502020204030204" pitchFamily="34" charset="0"/>
                <a:cs typeface="Arial" panose="020B0604020202020204" pitchFamily="34" charset="0"/>
              </a:rPr>
              <a:t>If you require any further support with online learning please do not hesitate to get in contact with us</a:t>
            </a:r>
            <a:r>
              <a:rPr lang="en-US" dirty="0">
                <a:latin typeface="Calibri" panose="020F0502020204030204" pitchFamily="34" charset="0"/>
                <a:ea typeface="Calibri" panose="020F0502020204030204" pitchFamily="34"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dirty="0">
                <a:latin typeface="Calibri" panose="020F0502020204030204" pitchFamily="34" charset="0"/>
                <a:ea typeface="Calibri" panose="020F0502020204030204" pitchFamily="34" charset="0"/>
                <a:cs typeface="Arial" panose="020B0604020202020204" pitchFamily="34" charset="0"/>
              </a:rPr>
              <a:t>PHONE: 0113 248 2750 (Ebor Gardens)</a:t>
            </a:r>
          </a:p>
          <a:p>
            <a:pPr algn="ctr">
              <a:lnSpc>
                <a:spcPct val="115000"/>
              </a:lnSpc>
              <a:spcAft>
                <a:spcPts val="1000"/>
              </a:spcAft>
            </a:pPr>
            <a:r>
              <a:rPr lang="en-GB" dirty="0">
                <a:latin typeface="Calibri" panose="020F0502020204030204" pitchFamily="34" charset="0"/>
                <a:ea typeface="Calibri" panose="020F0502020204030204" pitchFamily="34" charset="0"/>
                <a:cs typeface="Arial" panose="020B0604020202020204" pitchFamily="34" charset="0"/>
              </a:rPr>
              <a:t>Or</a:t>
            </a:r>
          </a:p>
          <a:p>
            <a:pPr algn="ctr">
              <a:lnSpc>
                <a:spcPct val="115000"/>
              </a:lnSpc>
              <a:spcAft>
                <a:spcPts val="1000"/>
              </a:spcAft>
            </a:pPr>
            <a:r>
              <a:rPr lang="en-GB" dirty="0">
                <a:latin typeface="Calibri" panose="020F0502020204030204" pitchFamily="34" charset="0"/>
                <a:ea typeface="Calibri" panose="020F0502020204030204" pitchFamily="34" charset="0"/>
                <a:cs typeface="Arial" panose="020B0604020202020204" pitchFamily="34" charset="0"/>
              </a:rPr>
              <a:t>FACEBOOK: Message us via Facebook messenger</a:t>
            </a:r>
          </a:p>
          <a:p>
            <a:pPr algn="ctr">
              <a:lnSpc>
                <a:spcPct val="115000"/>
              </a:lnSpc>
              <a:spcAft>
                <a:spcPts val="1000"/>
              </a:spcAft>
            </a:pPr>
            <a:r>
              <a:rPr lang="en-GB" dirty="0">
                <a:latin typeface="Calibri" panose="020F0502020204030204" pitchFamily="34" charset="0"/>
                <a:ea typeface="Calibri" panose="020F0502020204030204" pitchFamily="34" charset="0"/>
                <a:cs typeface="Arial" panose="020B0604020202020204" pitchFamily="34" charset="0"/>
              </a:rPr>
              <a:t>Or</a:t>
            </a:r>
          </a:p>
          <a:p>
            <a:pPr algn="ctr">
              <a:lnSpc>
                <a:spcPct val="115000"/>
              </a:lnSpc>
              <a:spcAft>
                <a:spcPts val="1000"/>
              </a:spcAft>
            </a:pPr>
            <a:r>
              <a:rPr lang="en-GB" dirty="0">
                <a:latin typeface="Calibri" panose="020F0502020204030204" pitchFamily="34" charset="0"/>
                <a:ea typeface="Calibri" panose="020F0502020204030204" pitchFamily="34" charset="0"/>
                <a:cs typeface="Arial" panose="020B0604020202020204" pitchFamily="34" charset="0"/>
              </a:rPr>
              <a:t>EMAIL: Email us through the Admin inbox at:  </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3"/>
              </a:rPr>
              <a:t>admin@eborgardensacademy.co.uk</a:t>
            </a:r>
            <a:endParaRPr lang="en-GB" u="sng" dirty="0">
              <a:solidFill>
                <a:srgbClr val="0000FF"/>
              </a:solidFill>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u="sng" dirty="0">
              <a:solidFill>
                <a:srgbClr val="0000FF"/>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5555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850" y="831086"/>
            <a:ext cx="9995264" cy="801822"/>
          </a:xfrm>
        </p:spPr>
        <p:txBody>
          <a:bodyPr/>
          <a:lstStyle/>
          <a:p>
            <a:r>
              <a:rPr lang="en-US" dirty="0"/>
              <a:t>Quality Assurance</a:t>
            </a:r>
            <a:endParaRPr lang="en-GB"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503FCF97-63A3-4C40-BFE8-7D43EA4D71E9}"/>
              </a:ext>
            </a:extLst>
          </p:cNvPr>
          <p:cNvGraphicFramePr>
            <a:graphicFrameLocks noGrp="1"/>
          </p:cNvGraphicFramePr>
          <p:nvPr>
            <p:extLst>
              <p:ext uri="{D42A27DB-BD31-4B8C-83A1-F6EECF244321}">
                <p14:modId xmlns:p14="http://schemas.microsoft.com/office/powerpoint/2010/main" val="796498460"/>
              </p:ext>
            </p:extLst>
          </p:nvPr>
        </p:nvGraphicFramePr>
        <p:xfrm>
          <a:off x="1154096" y="1632908"/>
          <a:ext cx="9374819" cy="4206822"/>
        </p:xfrm>
        <a:graphic>
          <a:graphicData uri="http://schemas.openxmlformats.org/drawingml/2006/table">
            <a:tbl>
              <a:tblPr firstRow="1" bandRow="1">
                <a:tableStyleId>{5C22544A-7EE6-4342-B048-85BDC9FD1C3A}</a:tableStyleId>
              </a:tblPr>
              <a:tblGrid>
                <a:gridCol w="1733005">
                  <a:extLst>
                    <a:ext uri="{9D8B030D-6E8A-4147-A177-3AD203B41FA5}">
                      <a16:colId xmlns:a16="http://schemas.microsoft.com/office/drawing/2014/main" val="3966081814"/>
                    </a:ext>
                  </a:extLst>
                </a:gridCol>
                <a:gridCol w="2892262">
                  <a:extLst>
                    <a:ext uri="{9D8B030D-6E8A-4147-A177-3AD203B41FA5}">
                      <a16:colId xmlns:a16="http://schemas.microsoft.com/office/drawing/2014/main" val="2737471925"/>
                    </a:ext>
                  </a:extLst>
                </a:gridCol>
                <a:gridCol w="1864310">
                  <a:extLst>
                    <a:ext uri="{9D8B030D-6E8A-4147-A177-3AD203B41FA5}">
                      <a16:colId xmlns:a16="http://schemas.microsoft.com/office/drawing/2014/main" val="2147825078"/>
                    </a:ext>
                  </a:extLst>
                </a:gridCol>
                <a:gridCol w="2885242">
                  <a:extLst>
                    <a:ext uri="{9D8B030D-6E8A-4147-A177-3AD203B41FA5}">
                      <a16:colId xmlns:a16="http://schemas.microsoft.com/office/drawing/2014/main" val="3376493179"/>
                    </a:ext>
                  </a:extLst>
                </a:gridCol>
              </a:tblGrid>
              <a:tr h="274611">
                <a:tc>
                  <a:txBody>
                    <a:bodyPr/>
                    <a:lstStyle/>
                    <a:p>
                      <a:r>
                        <a:rPr lang="en-US" sz="1000" dirty="0"/>
                        <a:t>Requirements</a:t>
                      </a:r>
                      <a:endParaRPr lang="en-GB" sz="1000" dirty="0"/>
                    </a:p>
                  </a:txBody>
                  <a:tcPr/>
                </a:tc>
                <a:tc>
                  <a:txBody>
                    <a:bodyPr/>
                    <a:lstStyle/>
                    <a:p>
                      <a:r>
                        <a:rPr lang="en-US" sz="1000" dirty="0"/>
                        <a:t>Findings</a:t>
                      </a:r>
                      <a:endParaRPr lang="en-GB" sz="1000" dirty="0"/>
                    </a:p>
                  </a:txBody>
                  <a:tcPr/>
                </a:tc>
                <a:tc>
                  <a:txBody>
                    <a:bodyPr/>
                    <a:lstStyle/>
                    <a:p>
                      <a:r>
                        <a:rPr lang="en-US" sz="1000" dirty="0"/>
                        <a:t>Requirements</a:t>
                      </a:r>
                      <a:endParaRPr lang="en-GB" sz="1000" dirty="0"/>
                    </a:p>
                  </a:txBody>
                  <a:tcPr/>
                </a:tc>
                <a:tc>
                  <a:txBody>
                    <a:bodyPr/>
                    <a:lstStyle/>
                    <a:p>
                      <a:r>
                        <a:rPr lang="en-US" sz="1000" dirty="0"/>
                        <a:t>Findings</a:t>
                      </a:r>
                      <a:endParaRPr lang="en-GB" sz="1000" dirty="0"/>
                    </a:p>
                  </a:txBody>
                  <a:tcPr/>
                </a:tc>
                <a:extLst>
                  <a:ext uri="{0D108BD9-81ED-4DB2-BD59-A6C34878D82A}">
                    <a16:rowId xmlns:a16="http://schemas.microsoft.com/office/drawing/2014/main" val="1734871883"/>
                  </a:ext>
                </a:extLst>
              </a:tr>
              <a:tr h="568573">
                <a:tc>
                  <a:txBody>
                    <a:bodyPr/>
                    <a:lstStyle/>
                    <a:p>
                      <a:r>
                        <a:rPr lang="en-US" sz="1200" dirty="0">
                          <a:solidFill>
                            <a:srgbClr val="C00000"/>
                          </a:solidFill>
                        </a:rPr>
                        <a:t>Daily Maths activities (including arithmetic)</a:t>
                      </a:r>
                      <a:endParaRPr lang="en-GB" sz="1200" dirty="0">
                        <a:solidFill>
                          <a:srgbClr val="C00000"/>
                        </a:solidFill>
                      </a:endParaRPr>
                    </a:p>
                  </a:txBody>
                  <a:tcPr/>
                </a:tc>
                <a:tc>
                  <a:txBody>
                    <a:bodyPr/>
                    <a:lstStyle/>
                    <a:p>
                      <a:endParaRPr lang="en-GB" sz="1200" dirty="0"/>
                    </a:p>
                  </a:txBody>
                  <a:tcPr/>
                </a:tc>
                <a:tc>
                  <a:txBody>
                    <a:bodyPr/>
                    <a:lstStyle/>
                    <a:p>
                      <a:r>
                        <a:rPr lang="en-US" sz="1200" dirty="0">
                          <a:solidFill>
                            <a:srgbClr val="C00000"/>
                          </a:solidFill>
                        </a:rPr>
                        <a:t>Links to other platforms (TT </a:t>
                      </a:r>
                      <a:r>
                        <a:rPr lang="en-US" sz="1200" dirty="0" err="1">
                          <a:solidFill>
                            <a:srgbClr val="C00000"/>
                          </a:solidFill>
                        </a:rPr>
                        <a:t>Rockstars</a:t>
                      </a:r>
                      <a:r>
                        <a:rPr lang="en-US" sz="1200" dirty="0">
                          <a:solidFill>
                            <a:srgbClr val="C00000"/>
                          </a:solidFill>
                        </a:rPr>
                        <a:t>, Bug Club, BBC Bitesize)</a:t>
                      </a:r>
                      <a:endParaRPr lang="en-GB" sz="1200" dirty="0">
                        <a:solidFill>
                          <a:srgbClr val="C00000"/>
                        </a:solidFill>
                      </a:endParaRPr>
                    </a:p>
                  </a:txBody>
                  <a:tcPr/>
                </a:tc>
                <a:tc>
                  <a:txBody>
                    <a:bodyPr/>
                    <a:lstStyle/>
                    <a:p>
                      <a:endParaRPr lang="en-GB" sz="1200"/>
                    </a:p>
                  </a:txBody>
                  <a:tcPr/>
                </a:tc>
                <a:extLst>
                  <a:ext uri="{0D108BD9-81ED-4DB2-BD59-A6C34878D82A}">
                    <a16:rowId xmlns:a16="http://schemas.microsoft.com/office/drawing/2014/main" val="1904250212"/>
                  </a:ext>
                </a:extLst>
              </a:tr>
              <a:tr h="274611">
                <a:tc>
                  <a:txBody>
                    <a:bodyPr/>
                    <a:lstStyle/>
                    <a:p>
                      <a:r>
                        <a:rPr lang="en-US" sz="1200" dirty="0">
                          <a:solidFill>
                            <a:srgbClr val="C00000"/>
                          </a:solidFill>
                        </a:rPr>
                        <a:t>Daily </a:t>
                      </a:r>
                      <a:r>
                        <a:rPr lang="en-US" sz="1200" dirty="0" err="1">
                          <a:solidFill>
                            <a:srgbClr val="C00000"/>
                          </a:solidFill>
                        </a:rPr>
                        <a:t>SPaG</a:t>
                      </a:r>
                      <a:r>
                        <a:rPr lang="en-US" sz="1200" dirty="0">
                          <a:solidFill>
                            <a:srgbClr val="C00000"/>
                          </a:solidFill>
                        </a:rPr>
                        <a:t> activities</a:t>
                      </a:r>
                      <a:endParaRPr lang="en-GB" sz="1200" dirty="0">
                        <a:solidFill>
                          <a:srgbClr val="C00000"/>
                        </a:solidFill>
                      </a:endParaRPr>
                    </a:p>
                  </a:txBody>
                  <a:tcPr/>
                </a:tc>
                <a:tc>
                  <a:txBody>
                    <a:bodyPr/>
                    <a:lstStyle/>
                    <a:p>
                      <a:endParaRPr lang="en-GB" sz="1200" dirty="0"/>
                    </a:p>
                  </a:txBody>
                  <a:tcPr/>
                </a:tc>
                <a:tc>
                  <a:txBody>
                    <a:bodyPr/>
                    <a:lstStyle/>
                    <a:p>
                      <a:r>
                        <a:rPr lang="en-US" sz="1200" dirty="0">
                          <a:solidFill>
                            <a:srgbClr val="C00000"/>
                          </a:solidFill>
                        </a:rPr>
                        <a:t>Topic activities</a:t>
                      </a:r>
                      <a:endParaRPr lang="en-GB" sz="1200" dirty="0">
                        <a:solidFill>
                          <a:srgbClr val="C00000"/>
                        </a:solidFill>
                      </a:endParaRPr>
                    </a:p>
                  </a:txBody>
                  <a:tcPr/>
                </a:tc>
                <a:tc>
                  <a:txBody>
                    <a:bodyPr/>
                    <a:lstStyle/>
                    <a:p>
                      <a:endParaRPr lang="en-GB" sz="1200" dirty="0"/>
                    </a:p>
                  </a:txBody>
                  <a:tcPr/>
                </a:tc>
                <a:extLst>
                  <a:ext uri="{0D108BD9-81ED-4DB2-BD59-A6C34878D82A}">
                    <a16:rowId xmlns:a16="http://schemas.microsoft.com/office/drawing/2014/main" val="4030177124"/>
                  </a:ext>
                </a:extLst>
              </a:tr>
              <a:tr h="568573">
                <a:tc>
                  <a:txBody>
                    <a:bodyPr/>
                    <a:lstStyle/>
                    <a:p>
                      <a:r>
                        <a:rPr lang="en-US" sz="1200" dirty="0">
                          <a:solidFill>
                            <a:srgbClr val="C00000"/>
                          </a:solidFill>
                        </a:rPr>
                        <a:t>Daily reading activities</a:t>
                      </a:r>
                      <a:endParaRPr lang="en-GB" sz="1200" dirty="0">
                        <a:solidFill>
                          <a:srgbClr val="C00000"/>
                        </a:solidFill>
                      </a:endParaRPr>
                    </a:p>
                  </a:txBody>
                  <a:tcPr/>
                </a:tc>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Assessment activities for new concepts</a:t>
                      </a:r>
                      <a:endParaRPr lang="en-GB" sz="1200" dirty="0">
                        <a:solidFill>
                          <a:srgbClr val="C00000"/>
                        </a:solidFill>
                      </a:endParaRPr>
                    </a:p>
                    <a:p>
                      <a:endParaRPr lang="en-GB" sz="1200" dirty="0">
                        <a:solidFill>
                          <a:srgbClr val="C00000"/>
                        </a:solidFill>
                      </a:endParaRPr>
                    </a:p>
                  </a:txBody>
                  <a:tcPr/>
                </a:tc>
                <a:tc>
                  <a:txBody>
                    <a:bodyPr/>
                    <a:lstStyle/>
                    <a:p>
                      <a:endParaRPr lang="en-GB" sz="1200" dirty="0"/>
                    </a:p>
                  </a:txBody>
                  <a:tcPr/>
                </a:tc>
                <a:extLst>
                  <a:ext uri="{0D108BD9-81ED-4DB2-BD59-A6C34878D82A}">
                    <a16:rowId xmlns:a16="http://schemas.microsoft.com/office/drawing/2014/main" val="3222016188"/>
                  </a:ext>
                </a:extLst>
              </a:tr>
              <a:tr h="568573">
                <a:tc>
                  <a:txBody>
                    <a:bodyPr/>
                    <a:lstStyle/>
                    <a:p>
                      <a:r>
                        <a:rPr lang="en-US" sz="1200" dirty="0">
                          <a:solidFill>
                            <a:srgbClr val="C00000"/>
                          </a:solidFill>
                        </a:rPr>
                        <a:t>Daily Phonics activities</a:t>
                      </a:r>
                      <a:endParaRPr lang="en-GB" sz="1200" dirty="0">
                        <a:solidFill>
                          <a:srgbClr val="C00000"/>
                        </a:solidFill>
                      </a:endParaRPr>
                    </a:p>
                  </a:txBody>
                  <a:tcPr/>
                </a:tc>
                <a:tc>
                  <a:txBody>
                    <a:bodyPr/>
                    <a:lstStyle/>
                    <a:p>
                      <a:endParaRPr lang="en-GB"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Feedback to address misconceptions</a:t>
                      </a:r>
                      <a:endParaRPr lang="en-GB" sz="1200" dirty="0">
                        <a:solidFill>
                          <a:srgbClr val="C00000"/>
                        </a:solidFill>
                      </a:endParaRPr>
                    </a:p>
                    <a:p>
                      <a:endParaRPr lang="en-GB" sz="1200" dirty="0">
                        <a:solidFill>
                          <a:srgbClr val="C00000"/>
                        </a:solidFill>
                      </a:endParaRPr>
                    </a:p>
                  </a:txBody>
                  <a:tcPr/>
                </a:tc>
                <a:tc>
                  <a:txBody>
                    <a:bodyPr/>
                    <a:lstStyle/>
                    <a:p>
                      <a:endParaRPr lang="en-GB" sz="1200" dirty="0"/>
                    </a:p>
                  </a:txBody>
                  <a:tcPr/>
                </a:tc>
                <a:extLst>
                  <a:ext uri="{0D108BD9-81ED-4DB2-BD59-A6C34878D82A}">
                    <a16:rowId xmlns:a16="http://schemas.microsoft.com/office/drawing/2014/main" val="2694428077"/>
                  </a:ext>
                </a:extLst>
              </a:tr>
              <a:tr h="406124">
                <a:tc>
                  <a:txBody>
                    <a:bodyPr/>
                    <a:lstStyle/>
                    <a:p>
                      <a:r>
                        <a:rPr lang="en-US" sz="1200" dirty="0">
                          <a:solidFill>
                            <a:srgbClr val="C00000"/>
                          </a:solidFill>
                        </a:rPr>
                        <a:t>Weekly Spellings</a:t>
                      </a:r>
                      <a:endParaRPr lang="en-GB" sz="1200" dirty="0">
                        <a:solidFill>
                          <a:srgbClr val="C00000"/>
                        </a:solidFill>
                      </a:endParaRPr>
                    </a:p>
                  </a:txBody>
                  <a:tcPr/>
                </a:tc>
                <a:tc>
                  <a:txBody>
                    <a:bodyPr/>
                    <a:lstStyle/>
                    <a:p>
                      <a:endParaRPr lang="en-GB"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Awards given weekly</a:t>
                      </a:r>
                      <a:endParaRPr lang="en-GB" sz="1200" dirty="0">
                        <a:solidFill>
                          <a:srgbClr val="C00000"/>
                        </a:solidFill>
                      </a:endParaRPr>
                    </a:p>
                    <a:p>
                      <a:endParaRPr lang="en-GB" sz="1200" dirty="0">
                        <a:solidFill>
                          <a:srgbClr val="C00000"/>
                        </a:solidFill>
                      </a:endParaRPr>
                    </a:p>
                  </a:txBody>
                  <a:tcPr/>
                </a:tc>
                <a:tc>
                  <a:txBody>
                    <a:bodyPr/>
                    <a:lstStyle/>
                    <a:p>
                      <a:endParaRPr lang="en-GB" sz="1200" dirty="0"/>
                    </a:p>
                  </a:txBody>
                  <a:tcPr/>
                </a:tc>
                <a:extLst>
                  <a:ext uri="{0D108BD9-81ED-4DB2-BD59-A6C34878D82A}">
                    <a16:rowId xmlns:a16="http://schemas.microsoft.com/office/drawing/2014/main" val="2648575202"/>
                  </a:ext>
                </a:extLst>
              </a:tr>
              <a:tr h="568573">
                <a:tc>
                  <a:txBody>
                    <a:bodyPr/>
                    <a:lstStyle/>
                    <a:p>
                      <a:r>
                        <a:rPr lang="en-US" sz="1200" dirty="0">
                          <a:solidFill>
                            <a:srgbClr val="C00000"/>
                          </a:solidFill>
                        </a:rPr>
                        <a:t>Writing tasks</a:t>
                      </a:r>
                      <a:endParaRPr lang="en-GB" sz="1200" dirty="0">
                        <a:solidFill>
                          <a:srgbClr val="C00000"/>
                        </a:solidFill>
                      </a:endParaRPr>
                    </a:p>
                  </a:txBody>
                  <a:tcPr/>
                </a:tc>
                <a:tc>
                  <a:txBody>
                    <a:bodyPr/>
                    <a:lstStyle/>
                    <a:p>
                      <a:endParaRPr lang="en-GB"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Amount of children accessing classroom</a:t>
                      </a:r>
                      <a:endParaRPr lang="en-GB" sz="1200" dirty="0">
                        <a:solidFill>
                          <a:srgbClr val="C00000"/>
                        </a:solidFill>
                      </a:endParaRPr>
                    </a:p>
                    <a:p>
                      <a:endParaRPr lang="en-GB" sz="1200" dirty="0"/>
                    </a:p>
                  </a:txBody>
                  <a:tcPr/>
                </a:tc>
                <a:tc>
                  <a:txBody>
                    <a:bodyPr/>
                    <a:lstStyle/>
                    <a:p>
                      <a:endParaRPr lang="en-GB" sz="1200" dirty="0"/>
                    </a:p>
                  </a:txBody>
                  <a:tcPr/>
                </a:tc>
                <a:extLst>
                  <a:ext uri="{0D108BD9-81ED-4DB2-BD59-A6C34878D82A}">
                    <a16:rowId xmlns:a16="http://schemas.microsoft.com/office/drawing/2014/main" val="2111413761"/>
                  </a:ext>
                </a:extLst>
              </a:tr>
              <a:tr h="568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Instructional Videos for new concepts</a:t>
                      </a:r>
                      <a:endParaRPr lang="en-GB" sz="1200" dirty="0">
                        <a:solidFill>
                          <a:srgbClr val="C00000"/>
                        </a:solidFill>
                      </a:endParaRPr>
                    </a:p>
                    <a:p>
                      <a:endParaRPr lang="en-GB" sz="1200" dirty="0">
                        <a:solidFill>
                          <a:srgbClr val="C00000"/>
                        </a:solidFill>
                      </a:endParaRPr>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445637749"/>
                  </a:ext>
                </a:extLst>
              </a:tr>
            </a:tbl>
          </a:graphicData>
        </a:graphic>
      </p:graphicFrame>
      <p:pic>
        <p:nvPicPr>
          <p:cNvPr id="6" name="Picture 5">
            <a:extLst>
              <a:ext uri="{FF2B5EF4-FFF2-40B4-BE49-F238E27FC236}">
                <a16:creationId xmlns:a16="http://schemas.microsoft.com/office/drawing/2014/main" id="{2425C8B5-819A-42C6-A404-FB4DCBC7A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8915" y="3178206"/>
            <a:ext cx="1653370" cy="1653370"/>
          </a:xfrm>
          <a:prstGeom prst="rect">
            <a:avLst/>
          </a:prstGeom>
        </p:spPr>
      </p:pic>
      <p:sp>
        <p:nvSpPr>
          <p:cNvPr id="8" name="Rectangle 7">
            <a:extLst>
              <a:ext uri="{FF2B5EF4-FFF2-40B4-BE49-F238E27FC236}">
                <a16:creationId xmlns:a16="http://schemas.microsoft.com/office/drawing/2014/main" id="{D2CC7456-DF97-4293-9891-3EEF8411E34B}"/>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840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GB" dirty="0"/>
          </a:p>
        </p:txBody>
      </p:sp>
      <p:sp>
        <p:nvSpPr>
          <p:cNvPr id="3" name="Text Placeholder 2"/>
          <p:cNvSpPr>
            <a:spLocks noGrp="1"/>
          </p:cNvSpPr>
          <p:nvPr>
            <p:ph type="body" sz="quarter" idx="10"/>
          </p:nvPr>
        </p:nvSpPr>
        <p:spPr>
          <a:xfrm>
            <a:off x="661850" y="1673193"/>
            <a:ext cx="9995264" cy="3932686"/>
          </a:xfrm>
        </p:spPr>
        <p:txBody>
          <a:bodyPr/>
          <a:lstStyle/>
          <a:p>
            <a:pPr algn="just"/>
            <a:r>
              <a:rPr lang="en-GB" sz="1800" dirty="0">
                <a:solidFill>
                  <a:srgbClr val="C00000"/>
                </a:solidFill>
              </a:rPr>
              <a:t>It is important that we are fully prepared for the possibility that we may have to have a full or partial closure of school depending on the local COVID-19 situation.  In the event of children having to self-isolate and school closure, be it short term or long term, staff at Ebor Gardens &amp; Victoria Primary Academies will continue to provide education and support to our pupils, using in-school teaching, remote learning and/or a combination of both. Depending on the circumstances, learning will be conducted using in-school teaching and learning, Google Classroom, EAZMAG (Foundation Stage) and Dojo apps. In some circumstances we may use educational resource packs. </a:t>
            </a:r>
          </a:p>
          <a:p>
            <a:pPr algn="just"/>
            <a:r>
              <a:rPr lang="en-GB" sz="1800" dirty="0">
                <a:solidFill>
                  <a:srgbClr val="C00000"/>
                </a:solidFill>
              </a:rPr>
              <a:t>Our detailed plans for remote education ensure that the needs of all pupils are catered for and allow for staff to keep in daily contact and provide a two-way platform for learning and teaching, in a professional and confidential manner with each pupil in their class. Teachers will be able to schedule learning in a manner that does not overwhelm or concern our pupils. Teaching and learning can be tailored, changed and updated as time progresses, in-line with government guidelines, allowing for replication of classroom activities. As part of this, the Continuum of Blended Learning will be embedded. In all communications we will adhere to our commitment to maintaining pupil wellbeing. </a:t>
            </a:r>
          </a:p>
          <a:p>
            <a:endParaRPr lang="en-GB"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6C4EBE3-C03E-494F-928C-64FAFF59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9813" y="5000250"/>
            <a:ext cx="1642369" cy="1642369"/>
          </a:xfrm>
          <a:prstGeom prst="rect">
            <a:avLst/>
          </a:prstGeom>
        </p:spPr>
      </p:pic>
      <p:sp>
        <p:nvSpPr>
          <p:cNvPr id="7" name="Rectangle 6">
            <a:extLst>
              <a:ext uri="{FF2B5EF4-FFF2-40B4-BE49-F238E27FC236}">
                <a16:creationId xmlns:a16="http://schemas.microsoft.com/office/drawing/2014/main" id="{9F868818-311F-4FAD-B233-9F777C919636}"/>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7561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Principles</a:t>
            </a:r>
            <a:endParaRPr lang="en-GB" dirty="0"/>
          </a:p>
        </p:txBody>
      </p:sp>
      <p:sp>
        <p:nvSpPr>
          <p:cNvPr id="3" name="Text Placeholder 2"/>
          <p:cNvSpPr>
            <a:spLocks noGrp="1"/>
          </p:cNvSpPr>
          <p:nvPr>
            <p:ph type="body" sz="quarter" idx="10"/>
          </p:nvPr>
        </p:nvSpPr>
        <p:spPr>
          <a:xfrm>
            <a:off x="661850" y="1673193"/>
            <a:ext cx="9995264" cy="3932686"/>
          </a:xfrm>
        </p:spPr>
        <p:txBody>
          <a:bodyPr/>
          <a:lstStyle/>
          <a:p>
            <a:pPr algn="just"/>
            <a:r>
              <a:rPr lang="en-GB" sz="1800" dirty="0">
                <a:solidFill>
                  <a:srgbClr val="C00000"/>
                </a:solidFill>
              </a:rPr>
              <a:t>We are committed to six underlying principles, which underpin our remote education plans:</a:t>
            </a:r>
          </a:p>
          <a:p>
            <a:pPr marL="457200" indent="-457200" algn="just">
              <a:buFont typeface="+mj-lt"/>
              <a:buAutoNum type="arabicPeriod"/>
            </a:pPr>
            <a:r>
              <a:rPr lang="en-US" sz="1800" dirty="0">
                <a:solidFill>
                  <a:srgbClr val="C00000"/>
                </a:solidFill>
              </a:rPr>
              <a:t>S</a:t>
            </a:r>
            <a:r>
              <a:rPr lang="en-GB" sz="1800" dirty="0" err="1">
                <a:solidFill>
                  <a:srgbClr val="C00000"/>
                </a:solidFill>
              </a:rPr>
              <a:t>afeguarding</a:t>
            </a:r>
            <a:r>
              <a:rPr lang="en-GB" sz="1800" dirty="0">
                <a:solidFill>
                  <a:srgbClr val="C00000"/>
                </a:solidFill>
              </a:rPr>
              <a:t> pupils from harm, online and offline, remains the key priority.</a:t>
            </a:r>
          </a:p>
          <a:p>
            <a:pPr marL="457200" indent="-457200" algn="just">
              <a:buFont typeface="+mj-lt"/>
              <a:buAutoNum type="arabicPeriod"/>
            </a:pPr>
            <a:r>
              <a:rPr lang="en-US" sz="1800" dirty="0">
                <a:solidFill>
                  <a:srgbClr val="C00000"/>
                </a:solidFill>
              </a:rPr>
              <a:t>P</a:t>
            </a:r>
            <a:r>
              <a:rPr lang="en-GB" sz="1800" dirty="0" err="1">
                <a:solidFill>
                  <a:srgbClr val="C00000"/>
                </a:solidFill>
              </a:rPr>
              <a:t>upils</a:t>
            </a:r>
            <a:r>
              <a:rPr lang="en-GB" sz="1800" dirty="0">
                <a:solidFill>
                  <a:srgbClr val="C00000"/>
                </a:solidFill>
              </a:rPr>
              <a:t> will continue to be taught a well-sequenced curriculum.</a:t>
            </a:r>
          </a:p>
          <a:p>
            <a:pPr marL="457200" indent="-457200" algn="just">
              <a:buFont typeface="+mj-lt"/>
              <a:buAutoNum type="arabicPeriod"/>
            </a:pPr>
            <a:r>
              <a:rPr lang="en-US" sz="1800" dirty="0">
                <a:solidFill>
                  <a:srgbClr val="C00000"/>
                </a:solidFill>
              </a:rPr>
              <a:t>T</a:t>
            </a:r>
            <a:r>
              <a:rPr lang="en-GB" sz="1800" dirty="0" err="1">
                <a:solidFill>
                  <a:srgbClr val="C00000"/>
                </a:solidFill>
              </a:rPr>
              <a:t>eachers</a:t>
            </a:r>
            <a:r>
              <a:rPr lang="en-GB" sz="1800" dirty="0">
                <a:solidFill>
                  <a:srgbClr val="C00000"/>
                </a:solidFill>
              </a:rPr>
              <a:t> will continue to set work that scaffolds pupils’ practice and helps them to apply their new learning.</a:t>
            </a:r>
          </a:p>
          <a:p>
            <a:pPr marL="457200" indent="-457200" algn="just">
              <a:buFont typeface="+mj-lt"/>
              <a:buAutoNum type="arabicPeriod"/>
            </a:pPr>
            <a:r>
              <a:rPr lang="en-US" sz="1800" dirty="0">
                <a:solidFill>
                  <a:srgbClr val="C00000"/>
                </a:solidFill>
              </a:rPr>
              <a:t>P</a:t>
            </a:r>
            <a:r>
              <a:rPr lang="en-GB" sz="1800" dirty="0" err="1">
                <a:solidFill>
                  <a:srgbClr val="C00000"/>
                </a:solidFill>
              </a:rPr>
              <a:t>upils</a:t>
            </a:r>
            <a:r>
              <a:rPr lang="en-GB" sz="1800" dirty="0">
                <a:solidFill>
                  <a:srgbClr val="C00000"/>
                </a:solidFill>
              </a:rPr>
              <a:t> will continue to receive feedback that helps them to make progress.</a:t>
            </a:r>
          </a:p>
          <a:p>
            <a:pPr marL="457200" indent="-457200" algn="just">
              <a:buFont typeface="+mj-lt"/>
              <a:buAutoNum type="arabicPeriod"/>
            </a:pPr>
            <a:r>
              <a:rPr lang="en-US" sz="1800" dirty="0">
                <a:solidFill>
                  <a:srgbClr val="C00000"/>
                </a:solidFill>
              </a:rPr>
              <a:t>N</a:t>
            </a:r>
            <a:r>
              <a:rPr lang="en-GB" sz="1800" dirty="0">
                <a:solidFill>
                  <a:srgbClr val="C00000"/>
                </a:solidFill>
              </a:rPr>
              <a:t>o child should be disadvantaged by a lack of technology at home.</a:t>
            </a:r>
          </a:p>
          <a:p>
            <a:pPr marL="457200" indent="-457200" algn="just">
              <a:buFont typeface="+mj-lt"/>
              <a:buAutoNum type="arabicPeriod"/>
            </a:pPr>
            <a:r>
              <a:rPr lang="en-US" sz="1800" dirty="0">
                <a:solidFill>
                  <a:srgbClr val="C00000"/>
                </a:solidFill>
              </a:rPr>
              <a:t>R</a:t>
            </a:r>
            <a:r>
              <a:rPr lang="en-GB" sz="1800" dirty="0">
                <a:solidFill>
                  <a:srgbClr val="C00000"/>
                </a:solidFill>
              </a:rPr>
              <a:t>emote education plans should not place unreasonable demands on parents’ help or support, or the workload of teachers.</a:t>
            </a:r>
          </a:p>
          <a:p>
            <a:pPr algn="just"/>
            <a:r>
              <a:rPr lang="en-US" sz="1800" dirty="0">
                <a:solidFill>
                  <a:srgbClr val="C00000"/>
                </a:solidFill>
              </a:rPr>
              <a:t>I</a:t>
            </a:r>
            <a:r>
              <a:rPr lang="en-GB" sz="1800" dirty="0">
                <a:solidFill>
                  <a:srgbClr val="C00000"/>
                </a:solidFill>
              </a:rPr>
              <a:t>n order to deliver remote education, the school has adopted a continuum of blended learning, taking into account the different reasons pupils may be absent: individual self-isolating; bubble of year group closure; whole school closure.</a:t>
            </a:r>
            <a:endParaRPr lang="en-GB"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6C4EBE3-C03E-494F-928C-64FAFF59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2775" y="3153695"/>
            <a:ext cx="1569225" cy="1569225"/>
          </a:xfrm>
          <a:prstGeom prst="rect">
            <a:avLst/>
          </a:prstGeom>
        </p:spPr>
      </p:pic>
      <p:sp>
        <p:nvSpPr>
          <p:cNvPr id="7" name="Rectangle 6">
            <a:extLst>
              <a:ext uri="{FF2B5EF4-FFF2-40B4-BE49-F238E27FC236}">
                <a16:creationId xmlns:a16="http://schemas.microsoft.com/office/drawing/2014/main" id="{9F868818-311F-4FAD-B233-9F777C919636}"/>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4662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Flexibility</a:t>
            </a:r>
          </a:p>
        </p:txBody>
      </p:sp>
      <p:sp>
        <p:nvSpPr>
          <p:cNvPr id="3" name="Text Placeholder 2"/>
          <p:cNvSpPr>
            <a:spLocks noGrp="1"/>
          </p:cNvSpPr>
          <p:nvPr>
            <p:ph type="body" sz="quarter" idx="10"/>
          </p:nvPr>
        </p:nvSpPr>
        <p:spPr>
          <a:xfrm>
            <a:off x="661850" y="1673193"/>
            <a:ext cx="9995264" cy="3932686"/>
          </a:xfrm>
        </p:spPr>
        <p:txBody>
          <a:bodyPr/>
          <a:lstStyle/>
          <a:p>
            <a:pPr algn="just"/>
            <a:r>
              <a:rPr lang="en-GB" sz="2000" dirty="0">
                <a:solidFill>
                  <a:srgbClr val="C00000"/>
                </a:solidFill>
              </a:rPr>
              <a:t>It is important that children engage with the remote learning, however, we realise that the circumstances that cause our school to adopt a ‘blended learning’ approach will affect families in a number of ways. </a:t>
            </a:r>
          </a:p>
          <a:p>
            <a:pPr algn="just"/>
            <a:r>
              <a:rPr lang="en-GB" sz="2000" dirty="0">
                <a:solidFill>
                  <a:srgbClr val="C00000"/>
                </a:solidFill>
              </a:rPr>
              <a:t>In our planning and expectations we are aware of the need for flexibility from all sides: parents may be trying to work from home and so access to technology as a family may be limited; teachers may be trying to manage their home situation and the learning of their own children, or the effective planning for both in-school and remote learning opportunities; systems may not always function as they should. </a:t>
            </a:r>
          </a:p>
          <a:p>
            <a:pPr algn="just"/>
            <a:r>
              <a:rPr lang="en-GB" sz="2000" dirty="0">
                <a:solidFill>
                  <a:srgbClr val="C00000"/>
                </a:solidFill>
              </a:rPr>
              <a:t>An understanding of, and willingness to adapt to these difficulties on all sides, is essential for success.</a:t>
            </a:r>
          </a:p>
          <a:p>
            <a:pPr algn="just"/>
            <a:r>
              <a:rPr lang="en-GB" sz="2000" dirty="0">
                <a:solidFill>
                  <a:srgbClr val="C00000"/>
                </a:solidFill>
              </a:rPr>
              <a:t>Children’s access to technology is ascertained and those who are digitally disadvantaged will be able to loan equipment from school (a loan agreement will be in place for this). </a:t>
            </a:r>
          </a:p>
          <a:p>
            <a:endParaRPr lang="en-GB"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6C4EBE3-C03E-494F-928C-64FAFF59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7286" y="3187084"/>
            <a:ext cx="1544714" cy="1544714"/>
          </a:xfrm>
          <a:prstGeom prst="rect">
            <a:avLst/>
          </a:prstGeom>
        </p:spPr>
      </p:pic>
      <p:sp>
        <p:nvSpPr>
          <p:cNvPr id="7" name="Rectangle 6">
            <a:extLst>
              <a:ext uri="{FF2B5EF4-FFF2-40B4-BE49-F238E27FC236}">
                <a16:creationId xmlns:a16="http://schemas.microsoft.com/office/drawing/2014/main" id="{9F868818-311F-4FAD-B233-9F777C919636}"/>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8573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919" y="842761"/>
            <a:ext cx="9995264" cy="801822"/>
          </a:xfrm>
        </p:spPr>
        <p:txBody>
          <a:bodyPr/>
          <a:lstStyle/>
          <a:p>
            <a:r>
              <a:rPr lang="en-US" dirty="0"/>
              <a:t>Expectations</a:t>
            </a:r>
          </a:p>
        </p:txBody>
      </p:sp>
      <p:sp>
        <p:nvSpPr>
          <p:cNvPr id="3" name="Text Placeholder 2"/>
          <p:cNvSpPr>
            <a:spLocks noGrp="1"/>
          </p:cNvSpPr>
          <p:nvPr>
            <p:ph type="body" sz="quarter" idx="10"/>
          </p:nvPr>
        </p:nvSpPr>
        <p:spPr>
          <a:xfrm>
            <a:off x="586919" y="1462657"/>
            <a:ext cx="9995264" cy="3932686"/>
          </a:xfrm>
        </p:spPr>
        <p:txBody>
          <a:bodyPr/>
          <a:lstStyle/>
          <a:p>
            <a:r>
              <a:rPr lang="en-GB" sz="1300" dirty="0">
                <a:solidFill>
                  <a:srgbClr val="C00000"/>
                </a:solidFill>
              </a:rPr>
              <a:t>In the case of closure we believe that it is in the best interests of our pupils that we continue to provide structured support to the best of our ability. The work that pupils engage in during a period of closure, or as part of the ‘blended learning’ approach, will be part of our current planning and so cannot be considered as optional. Pupils and parents should consider the arrangements as set out in this document as highly recommended. </a:t>
            </a:r>
          </a:p>
          <a:p>
            <a:r>
              <a:rPr lang="en-GB" sz="1300" dirty="0">
                <a:solidFill>
                  <a:srgbClr val="C00000"/>
                </a:solidFill>
              </a:rPr>
              <a:t>Teaching staff will expect to receive set work/assignments within the specified timeframe. Should families encounter any difficulties with this arrangement, they must be discussed with the child’s class teacher in the first instance. </a:t>
            </a:r>
          </a:p>
          <a:p>
            <a:r>
              <a:rPr lang="en-GB" sz="1300" b="1" dirty="0">
                <a:solidFill>
                  <a:srgbClr val="C00000"/>
                </a:solidFill>
              </a:rPr>
              <a:t>Teaching staff will… </a:t>
            </a:r>
          </a:p>
          <a:p>
            <a:r>
              <a:rPr lang="en-GB" sz="1300" dirty="0">
                <a:solidFill>
                  <a:srgbClr val="C00000"/>
                </a:solidFill>
                <a:sym typeface="Symbol" panose="05050102010706020507" pitchFamily="18" charset="2"/>
              </a:rPr>
              <a:t></a:t>
            </a:r>
            <a:r>
              <a:rPr lang="en-GB" sz="1300" dirty="0">
                <a:solidFill>
                  <a:srgbClr val="C00000"/>
                </a:solidFill>
              </a:rPr>
              <a:t> Place significant emphasis on pastoral development within the classroom. </a:t>
            </a:r>
          </a:p>
          <a:p>
            <a:r>
              <a:rPr lang="en-GB" sz="1300" dirty="0">
                <a:solidFill>
                  <a:srgbClr val="C00000"/>
                </a:solidFill>
                <a:sym typeface="Symbol" panose="05050102010706020507" pitchFamily="18" charset="2"/>
              </a:rPr>
              <a:t></a:t>
            </a:r>
            <a:r>
              <a:rPr lang="en-GB" sz="1300" dirty="0">
                <a:solidFill>
                  <a:srgbClr val="C00000"/>
                </a:solidFill>
              </a:rPr>
              <a:t> Prepare weekly resources via Google Classroom to meet the needs of each child. </a:t>
            </a:r>
          </a:p>
          <a:p>
            <a:r>
              <a:rPr lang="en-GB" sz="1300" dirty="0">
                <a:solidFill>
                  <a:srgbClr val="C00000"/>
                </a:solidFill>
                <a:sym typeface="Symbol" panose="05050102010706020507" pitchFamily="18" charset="2"/>
              </a:rPr>
              <a:t></a:t>
            </a:r>
            <a:r>
              <a:rPr lang="en-GB" sz="1300" dirty="0">
                <a:solidFill>
                  <a:srgbClr val="C00000"/>
                </a:solidFill>
              </a:rPr>
              <a:t> Share teaching and learning activities with their class through Google Classroom.</a:t>
            </a:r>
          </a:p>
          <a:p>
            <a:r>
              <a:rPr lang="en-GB" sz="1300" dirty="0">
                <a:solidFill>
                  <a:srgbClr val="C00000"/>
                </a:solidFill>
                <a:sym typeface="Symbol" panose="05050102010706020507" pitchFamily="18" charset="2"/>
              </a:rPr>
              <a:t></a:t>
            </a:r>
            <a:r>
              <a:rPr lang="en-GB" sz="1300" dirty="0">
                <a:solidFill>
                  <a:srgbClr val="C00000"/>
                </a:solidFill>
              </a:rPr>
              <a:t> Continue providing work and support in line with current, extensive planning that is already in place throughout the school.</a:t>
            </a:r>
          </a:p>
          <a:p>
            <a:r>
              <a:rPr lang="en-GB" sz="1300" dirty="0">
                <a:solidFill>
                  <a:srgbClr val="C00000"/>
                </a:solidFill>
              </a:rPr>
              <a:t> </a:t>
            </a:r>
            <a:r>
              <a:rPr lang="en-GB" sz="1300" dirty="0">
                <a:solidFill>
                  <a:srgbClr val="C00000"/>
                </a:solidFill>
                <a:sym typeface="Symbol" panose="05050102010706020507" pitchFamily="18" charset="2"/>
              </a:rPr>
              <a:t></a:t>
            </a:r>
            <a:r>
              <a:rPr lang="en-GB" sz="1300" dirty="0">
                <a:solidFill>
                  <a:srgbClr val="C00000"/>
                </a:solidFill>
              </a:rPr>
              <a:t> Give weight to the fact that learning remotely will be more difficult, so tasks will be shortened and supported in smaller steps to allow for this. </a:t>
            </a:r>
          </a:p>
          <a:p>
            <a:r>
              <a:rPr lang="en-GB" sz="1300" dirty="0">
                <a:solidFill>
                  <a:srgbClr val="C00000"/>
                </a:solidFill>
                <a:sym typeface="Symbol" panose="05050102010706020507" pitchFamily="18" charset="2"/>
              </a:rPr>
              <a:t></a:t>
            </a:r>
            <a:r>
              <a:rPr lang="en-GB" sz="1300" dirty="0">
                <a:solidFill>
                  <a:srgbClr val="C00000"/>
                </a:solidFill>
              </a:rPr>
              <a:t> Ensure at least weekly contact with pupils where possible (in line with pastoral plan) either by telephone or through Google Classrooms. </a:t>
            </a:r>
          </a:p>
          <a:p>
            <a:r>
              <a:rPr lang="en-GB" sz="1300" dirty="0">
                <a:solidFill>
                  <a:srgbClr val="C00000"/>
                </a:solidFill>
                <a:sym typeface="Symbol" panose="05050102010706020507" pitchFamily="18" charset="2"/>
              </a:rPr>
              <a:t></a:t>
            </a:r>
            <a:r>
              <a:rPr lang="en-GB" sz="1300" dirty="0">
                <a:solidFill>
                  <a:srgbClr val="C00000"/>
                </a:solidFill>
              </a:rPr>
              <a:t> Set work and give feedback on learning/activities. </a:t>
            </a:r>
          </a:p>
          <a:p>
            <a:r>
              <a:rPr lang="en-GB" sz="1300" dirty="0">
                <a:solidFill>
                  <a:srgbClr val="C00000"/>
                </a:solidFill>
                <a:sym typeface="Symbol" panose="05050102010706020507" pitchFamily="18" charset="2"/>
              </a:rPr>
              <a:t></a:t>
            </a:r>
            <a:r>
              <a:rPr lang="en-GB" sz="1300" dirty="0">
                <a:solidFill>
                  <a:srgbClr val="C00000"/>
                </a:solidFill>
              </a:rPr>
              <a:t> Inform the Head of School if unwell and ensure cover by another staff member. </a:t>
            </a:r>
          </a:p>
          <a:p>
            <a:endParaRPr lang="en-GB"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6C4EBE3-C03E-494F-928C-64FAFF59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813" y="4989250"/>
            <a:ext cx="1653370" cy="1653370"/>
          </a:xfrm>
          <a:prstGeom prst="rect">
            <a:avLst/>
          </a:prstGeom>
        </p:spPr>
      </p:pic>
      <p:sp>
        <p:nvSpPr>
          <p:cNvPr id="7" name="Rectangle 6">
            <a:extLst>
              <a:ext uri="{FF2B5EF4-FFF2-40B4-BE49-F238E27FC236}">
                <a16:creationId xmlns:a16="http://schemas.microsoft.com/office/drawing/2014/main" id="{9F868818-311F-4FAD-B233-9F777C919636}"/>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625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a:t>
            </a:r>
          </a:p>
        </p:txBody>
      </p:sp>
      <p:sp>
        <p:nvSpPr>
          <p:cNvPr id="3" name="Text Placeholder 2"/>
          <p:cNvSpPr>
            <a:spLocks noGrp="1"/>
          </p:cNvSpPr>
          <p:nvPr>
            <p:ph type="body" sz="quarter" idx="10"/>
          </p:nvPr>
        </p:nvSpPr>
        <p:spPr>
          <a:xfrm>
            <a:off x="661850" y="1673193"/>
            <a:ext cx="9995264" cy="3932686"/>
          </a:xfrm>
        </p:spPr>
        <p:txBody>
          <a:bodyPr/>
          <a:lstStyle/>
          <a:p>
            <a:r>
              <a:rPr lang="en-GB" sz="1500" b="1" dirty="0">
                <a:solidFill>
                  <a:srgbClr val="C00000"/>
                </a:solidFill>
              </a:rPr>
              <a:t>Non-teaching Staff will… </a:t>
            </a:r>
            <a:endParaRPr lang="en-GB" sz="1500" dirty="0">
              <a:solidFill>
                <a:srgbClr val="C00000"/>
              </a:solidFill>
            </a:endParaRPr>
          </a:p>
          <a:p>
            <a:r>
              <a:rPr lang="en-GB" sz="1500" dirty="0">
                <a:solidFill>
                  <a:srgbClr val="C00000"/>
                </a:solidFill>
                <a:sym typeface="Symbol" panose="05050102010706020507" pitchFamily="18" charset="2"/>
              </a:rPr>
              <a:t></a:t>
            </a:r>
            <a:r>
              <a:rPr lang="en-GB" sz="1500" dirty="0">
                <a:solidFill>
                  <a:srgbClr val="C00000"/>
                </a:solidFill>
              </a:rPr>
              <a:t> Support class teacher in preparation of paper packs/activities where required</a:t>
            </a:r>
          </a:p>
          <a:p>
            <a:r>
              <a:rPr lang="en-GB" sz="1500" dirty="0">
                <a:solidFill>
                  <a:srgbClr val="C00000"/>
                </a:solidFill>
                <a:sym typeface="Symbol" panose="05050102010706020507" pitchFamily="18" charset="2"/>
              </a:rPr>
              <a:t></a:t>
            </a:r>
            <a:r>
              <a:rPr lang="en-GB" sz="1500" dirty="0">
                <a:solidFill>
                  <a:srgbClr val="C00000"/>
                </a:solidFill>
              </a:rPr>
              <a:t> Support, where necessary, individual/small groups of pupils by providing tailored activities which can either be used in school or when learning at home. </a:t>
            </a:r>
          </a:p>
          <a:p>
            <a:r>
              <a:rPr lang="en-GB" sz="1500" dirty="0">
                <a:solidFill>
                  <a:srgbClr val="C00000"/>
                </a:solidFill>
                <a:sym typeface="Symbol" panose="05050102010706020507" pitchFamily="18" charset="2"/>
              </a:rPr>
              <a:t></a:t>
            </a:r>
            <a:r>
              <a:rPr lang="en-GB" sz="1500" dirty="0">
                <a:solidFill>
                  <a:srgbClr val="C00000"/>
                </a:solidFill>
              </a:rPr>
              <a:t> Have access through Google Classroom apps to support remote learning. </a:t>
            </a:r>
          </a:p>
          <a:p>
            <a:r>
              <a:rPr lang="en-GB" sz="1500" dirty="0">
                <a:solidFill>
                  <a:srgbClr val="C00000"/>
                </a:solidFill>
                <a:sym typeface="Symbol" panose="05050102010706020507" pitchFamily="18" charset="2"/>
              </a:rPr>
              <a:t></a:t>
            </a:r>
            <a:r>
              <a:rPr lang="en-GB" sz="1500" dirty="0">
                <a:solidFill>
                  <a:srgbClr val="C00000"/>
                </a:solidFill>
              </a:rPr>
              <a:t> Ensure their communications have been shared with the class teacher and/or SENCO.</a:t>
            </a:r>
          </a:p>
          <a:p>
            <a:endParaRPr lang="en-GB"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6C4EBE3-C03E-494F-928C-64FAFF59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813" y="4989250"/>
            <a:ext cx="1653370" cy="1653370"/>
          </a:xfrm>
          <a:prstGeom prst="rect">
            <a:avLst/>
          </a:prstGeom>
        </p:spPr>
      </p:pic>
      <p:sp>
        <p:nvSpPr>
          <p:cNvPr id="7" name="Rectangle 6">
            <a:extLst>
              <a:ext uri="{FF2B5EF4-FFF2-40B4-BE49-F238E27FC236}">
                <a16:creationId xmlns:a16="http://schemas.microsoft.com/office/drawing/2014/main" id="{9F868818-311F-4FAD-B233-9F777C919636}"/>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0666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it look like?</a:t>
            </a:r>
          </a:p>
        </p:txBody>
      </p:sp>
      <p:sp>
        <p:nvSpPr>
          <p:cNvPr id="3" name="Text Placeholder 2"/>
          <p:cNvSpPr>
            <a:spLocks noGrp="1"/>
          </p:cNvSpPr>
          <p:nvPr>
            <p:ph type="body" sz="quarter" idx="10"/>
          </p:nvPr>
        </p:nvSpPr>
        <p:spPr>
          <a:xfrm>
            <a:off x="661850" y="1673193"/>
            <a:ext cx="9995264" cy="3932686"/>
          </a:xfrm>
        </p:spPr>
        <p:txBody>
          <a:bodyPr/>
          <a:lstStyle/>
          <a:p>
            <a:r>
              <a:rPr lang="en-GB" b="1" dirty="0">
                <a:solidFill>
                  <a:srgbClr val="C00000"/>
                </a:solidFill>
              </a:rPr>
              <a:t>Scenario 1: Your child is in school on a normal school day</a:t>
            </a:r>
            <a:endParaRPr lang="en-GB" dirty="0">
              <a:solidFill>
                <a:srgbClr val="C00000"/>
              </a:solidFill>
            </a:endParaRPr>
          </a:p>
          <a:p>
            <a:endParaRPr lang="en-GB"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6C4EBE3-C03E-494F-928C-64FAFF59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813" y="4989250"/>
            <a:ext cx="1653370" cy="1653370"/>
          </a:xfrm>
          <a:prstGeom prst="rect">
            <a:avLst/>
          </a:prstGeom>
        </p:spPr>
      </p:pic>
      <p:sp>
        <p:nvSpPr>
          <p:cNvPr id="7" name="Rectangle 6">
            <a:extLst>
              <a:ext uri="{FF2B5EF4-FFF2-40B4-BE49-F238E27FC236}">
                <a16:creationId xmlns:a16="http://schemas.microsoft.com/office/drawing/2014/main" id="{9F868818-311F-4FAD-B233-9F777C919636}"/>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47EEC38F-3CBB-4F0D-B6FA-EB938EB6756A}"/>
              </a:ext>
            </a:extLst>
          </p:cNvPr>
          <p:cNvGraphicFramePr>
            <a:graphicFrameLocks noGrp="1"/>
          </p:cNvGraphicFramePr>
          <p:nvPr>
            <p:extLst>
              <p:ext uri="{D42A27DB-BD31-4B8C-83A1-F6EECF244321}">
                <p14:modId xmlns:p14="http://schemas.microsoft.com/office/powerpoint/2010/main" val="1724386651"/>
              </p:ext>
            </p:extLst>
          </p:nvPr>
        </p:nvGraphicFramePr>
        <p:xfrm>
          <a:off x="1321546" y="2572843"/>
          <a:ext cx="6890298" cy="1910379"/>
        </p:xfrm>
        <a:graphic>
          <a:graphicData uri="http://schemas.openxmlformats.org/drawingml/2006/table">
            <a:tbl>
              <a:tblPr firstRow="1" firstCol="1" bandRow="1">
                <a:tableStyleId>{5C22544A-7EE6-4342-B048-85BDC9FD1C3A}</a:tableStyleId>
              </a:tblPr>
              <a:tblGrid>
                <a:gridCol w="2296766">
                  <a:extLst>
                    <a:ext uri="{9D8B030D-6E8A-4147-A177-3AD203B41FA5}">
                      <a16:colId xmlns:a16="http://schemas.microsoft.com/office/drawing/2014/main" val="3750365476"/>
                    </a:ext>
                  </a:extLst>
                </a:gridCol>
                <a:gridCol w="2296766">
                  <a:extLst>
                    <a:ext uri="{9D8B030D-6E8A-4147-A177-3AD203B41FA5}">
                      <a16:colId xmlns:a16="http://schemas.microsoft.com/office/drawing/2014/main" val="2801158270"/>
                    </a:ext>
                  </a:extLst>
                </a:gridCol>
                <a:gridCol w="2296766">
                  <a:extLst>
                    <a:ext uri="{9D8B030D-6E8A-4147-A177-3AD203B41FA5}">
                      <a16:colId xmlns:a16="http://schemas.microsoft.com/office/drawing/2014/main" val="807055616"/>
                    </a:ext>
                  </a:extLst>
                </a:gridCol>
              </a:tblGrid>
              <a:tr h="424548">
                <a:tc>
                  <a:txBody>
                    <a:bodyPr/>
                    <a:lstStyle/>
                    <a:p>
                      <a:pPr>
                        <a:lnSpc>
                          <a:spcPct val="115000"/>
                        </a:lnSpc>
                        <a:spcAft>
                          <a:spcPts val="0"/>
                        </a:spcAft>
                      </a:pPr>
                      <a:r>
                        <a:rPr lang="en-GB" sz="1100" dirty="0">
                          <a:effectLst/>
                        </a:rPr>
                        <a:t>Google Classroom/Remote Learning</a:t>
                      </a:r>
                    </a:p>
                  </a:txBody>
                  <a:tcPr marL="63500" marR="63500" marT="63500" marB="63500"/>
                </a:tc>
                <a:tc>
                  <a:txBody>
                    <a:bodyPr/>
                    <a:lstStyle/>
                    <a:p>
                      <a:pPr algn="just">
                        <a:lnSpc>
                          <a:spcPct val="115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I</a:t>
                      </a:r>
                      <a:r>
                        <a:rPr lang="en-GB" sz="1100" dirty="0" err="1">
                          <a:effectLst/>
                          <a:latin typeface="Calibri" panose="020F0502020204030204" pitchFamily="34" charset="0"/>
                          <a:ea typeface="Calibri" panose="020F0502020204030204" pitchFamily="34" charset="0"/>
                          <a:cs typeface="Arial" panose="020B0604020202020204" pitchFamily="34" charset="0"/>
                        </a:rPr>
                        <a:t>nstructional</a:t>
                      </a:r>
                      <a:r>
                        <a:rPr lang="en-GB" sz="1100" dirty="0">
                          <a:effectLst/>
                          <a:latin typeface="Calibri" panose="020F0502020204030204" pitchFamily="34" charset="0"/>
                          <a:ea typeface="Calibri" panose="020F0502020204030204" pitchFamily="34" charset="0"/>
                          <a:cs typeface="Arial" panose="020B0604020202020204" pitchFamily="34" charset="0"/>
                        </a:rPr>
                        <a:t> Videos/New Learning</a:t>
                      </a:r>
                    </a:p>
                  </a:txBody>
                  <a:tcPr marL="63500" marR="63500" marT="63500" marB="63500"/>
                </a:tc>
                <a:tc>
                  <a:txBody>
                    <a:bodyPr/>
                    <a:lstStyle/>
                    <a:p>
                      <a:pPr algn="just">
                        <a:lnSpc>
                          <a:spcPct val="115000"/>
                        </a:lnSpc>
                        <a:spcAft>
                          <a:spcPts val="0"/>
                        </a:spcAft>
                      </a:pPr>
                      <a:r>
                        <a:rPr lang="en-GB" sz="1100">
                          <a:effectLst/>
                        </a:rPr>
                        <a:t>Homework</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958267609"/>
                  </a:ext>
                </a:extLst>
              </a:tr>
              <a:tr h="1485831">
                <a:tc>
                  <a:txBody>
                    <a:bodyPr/>
                    <a:lstStyle/>
                    <a:p>
                      <a:pPr algn="just">
                        <a:lnSpc>
                          <a:spcPct val="115000"/>
                        </a:lnSpc>
                        <a:spcAft>
                          <a:spcPts val="0"/>
                        </a:spcAft>
                      </a:pPr>
                      <a:r>
                        <a:rPr lang="en-GB" sz="1100">
                          <a:effectLst/>
                        </a:rPr>
                        <a:t>Children will use this in school to access some resources and complete some work using google documents, forms and other applications.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a:txBody>
                    <a:bodyPr/>
                    <a:lstStyle/>
                    <a:p>
                      <a:pPr algn="just">
                        <a:lnSpc>
                          <a:spcPct val="115000"/>
                        </a:lnSpc>
                        <a:spcAft>
                          <a:spcPts val="0"/>
                        </a:spcAft>
                      </a:pPr>
                      <a:r>
                        <a:rPr lang="en-GB" sz="1100" dirty="0">
                          <a:effectLst/>
                        </a:rPr>
                        <a:t>N/A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a:txBody>
                    <a:bodyPr/>
                    <a:lstStyle/>
                    <a:p>
                      <a:pPr algn="just">
                        <a:lnSpc>
                          <a:spcPct val="115000"/>
                        </a:lnSpc>
                        <a:spcAft>
                          <a:spcPts val="0"/>
                        </a:spcAft>
                      </a:pPr>
                      <a:r>
                        <a:rPr lang="en-GB" sz="1100" dirty="0">
                          <a:effectLst/>
                        </a:rPr>
                        <a:t>This will be set and submitted on Google Classrooms. In addition, there may be some project or non-screen based work. Children who are unable to access the Google classroom will be provided with a paper copy of any home learning.</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3362642877"/>
                  </a:ext>
                </a:extLst>
              </a:tr>
            </a:tbl>
          </a:graphicData>
        </a:graphic>
      </p:graphicFrame>
    </p:spTree>
    <p:extLst>
      <p:ext uri="{BB962C8B-B14F-4D97-AF65-F5344CB8AC3E}">
        <p14:creationId xmlns:p14="http://schemas.microsoft.com/office/powerpoint/2010/main" val="75339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it look like?</a:t>
            </a:r>
          </a:p>
        </p:txBody>
      </p:sp>
      <p:sp>
        <p:nvSpPr>
          <p:cNvPr id="3" name="Text Placeholder 2"/>
          <p:cNvSpPr>
            <a:spLocks noGrp="1"/>
          </p:cNvSpPr>
          <p:nvPr>
            <p:ph type="body" sz="quarter" idx="10"/>
          </p:nvPr>
        </p:nvSpPr>
        <p:spPr>
          <a:xfrm>
            <a:off x="661850" y="1673193"/>
            <a:ext cx="9995264" cy="3932686"/>
          </a:xfrm>
        </p:spPr>
        <p:txBody>
          <a:bodyPr/>
          <a:lstStyle/>
          <a:p>
            <a:r>
              <a:rPr lang="en-GB" b="1" dirty="0">
                <a:solidFill>
                  <a:srgbClr val="C00000"/>
                </a:solidFill>
              </a:rPr>
              <a:t>Scenario 2: Your child is self-isolating but the rest of their class is in school</a:t>
            </a:r>
            <a:endParaRPr lang="en-GB" dirty="0">
              <a:solidFill>
                <a:srgbClr val="C00000"/>
              </a:solidFill>
            </a:endParaRPr>
          </a:p>
          <a:p>
            <a:endParaRPr lang="en-GB" dirty="0"/>
          </a:p>
        </p:txBody>
      </p:sp>
      <p:sp>
        <p:nvSpPr>
          <p:cNvPr id="4" name="Rectangle: Rounded Corners 3">
            <a:extLst>
              <a:ext uri="{FF2B5EF4-FFF2-40B4-BE49-F238E27FC236}">
                <a16:creationId xmlns:a16="http://schemas.microsoft.com/office/drawing/2014/main" id="{CBB4D4C2-630A-4AE6-90A1-09B250E788D2}"/>
              </a:ext>
            </a:extLst>
          </p:cNvPr>
          <p:cNvSpPr/>
          <p:nvPr/>
        </p:nvSpPr>
        <p:spPr>
          <a:xfrm>
            <a:off x="6960093" y="6436311"/>
            <a:ext cx="2237173" cy="2840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6C4EBE3-C03E-494F-928C-64FAFF59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813" y="4989250"/>
            <a:ext cx="1653370" cy="1653370"/>
          </a:xfrm>
          <a:prstGeom prst="rect">
            <a:avLst/>
          </a:prstGeom>
        </p:spPr>
      </p:pic>
      <p:sp>
        <p:nvSpPr>
          <p:cNvPr id="7" name="Rectangle 6">
            <a:extLst>
              <a:ext uri="{FF2B5EF4-FFF2-40B4-BE49-F238E27FC236}">
                <a16:creationId xmlns:a16="http://schemas.microsoft.com/office/drawing/2014/main" id="{9F868818-311F-4FAD-B233-9F777C919636}"/>
              </a:ext>
            </a:extLst>
          </p:cNvPr>
          <p:cNvSpPr/>
          <p:nvPr/>
        </p:nvSpPr>
        <p:spPr>
          <a:xfrm>
            <a:off x="2938509" y="6312023"/>
            <a:ext cx="3861786"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3F4A1DB9-B479-4ACE-ABEB-84E175A951F5}"/>
              </a:ext>
            </a:extLst>
          </p:cNvPr>
          <p:cNvGraphicFramePr>
            <a:graphicFrameLocks noGrp="1"/>
          </p:cNvGraphicFramePr>
          <p:nvPr>
            <p:extLst>
              <p:ext uri="{D42A27DB-BD31-4B8C-83A1-F6EECF244321}">
                <p14:modId xmlns:p14="http://schemas.microsoft.com/office/powerpoint/2010/main" val="1664912809"/>
              </p:ext>
            </p:extLst>
          </p:nvPr>
        </p:nvGraphicFramePr>
        <p:xfrm>
          <a:off x="1827573" y="2650524"/>
          <a:ext cx="7026309" cy="2374646"/>
        </p:xfrm>
        <a:graphic>
          <a:graphicData uri="http://schemas.openxmlformats.org/drawingml/2006/table">
            <a:tbl>
              <a:tblPr firstRow="1" firstCol="1" bandRow="1">
                <a:tableStyleId>{5C22544A-7EE6-4342-B048-85BDC9FD1C3A}</a:tableStyleId>
              </a:tblPr>
              <a:tblGrid>
                <a:gridCol w="2342103">
                  <a:extLst>
                    <a:ext uri="{9D8B030D-6E8A-4147-A177-3AD203B41FA5}">
                      <a16:colId xmlns:a16="http://schemas.microsoft.com/office/drawing/2014/main" val="2146355036"/>
                    </a:ext>
                  </a:extLst>
                </a:gridCol>
                <a:gridCol w="2342103">
                  <a:extLst>
                    <a:ext uri="{9D8B030D-6E8A-4147-A177-3AD203B41FA5}">
                      <a16:colId xmlns:a16="http://schemas.microsoft.com/office/drawing/2014/main" val="118687829"/>
                    </a:ext>
                  </a:extLst>
                </a:gridCol>
                <a:gridCol w="2342103">
                  <a:extLst>
                    <a:ext uri="{9D8B030D-6E8A-4147-A177-3AD203B41FA5}">
                      <a16:colId xmlns:a16="http://schemas.microsoft.com/office/drawing/2014/main" val="3473861169"/>
                    </a:ext>
                  </a:extLst>
                </a:gridCol>
              </a:tblGrid>
              <a:tr h="293726">
                <a:tc>
                  <a:txBody>
                    <a:bodyPr/>
                    <a:lstStyle/>
                    <a:p>
                      <a:pPr>
                        <a:lnSpc>
                          <a:spcPct val="115000"/>
                        </a:lnSpc>
                        <a:spcAft>
                          <a:spcPts val="0"/>
                        </a:spcAft>
                      </a:pPr>
                      <a:r>
                        <a:rPr lang="en-GB" sz="1100" dirty="0">
                          <a:effectLst/>
                        </a:rPr>
                        <a:t>Google Classroom/Remote Learning</a:t>
                      </a:r>
                    </a:p>
                  </a:txBody>
                  <a:tcPr marL="63500" marR="63500" marT="63500" marB="63500"/>
                </a:tc>
                <a:tc>
                  <a:txBody>
                    <a:bodyPr/>
                    <a:lstStyle/>
                    <a:p>
                      <a:pPr algn="just">
                        <a:lnSpc>
                          <a:spcPct val="115000"/>
                        </a:lnSpc>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I</a:t>
                      </a:r>
                      <a:r>
                        <a:rPr lang="en-GB" sz="1100" dirty="0" err="1">
                          <a:effectLst/>
                          <a:latin typeface="Calibri" panose="020F0502020204030204" pitchFamily="34" charset="0"/>
                          <a:ea typeface="Calibri" panose="020F0502020204030204" pitchFamily="34" charset="0"/>
                          <a:cs typeface="Arial" panose="020B0604020202020204" pitchFamily="34" charset="0"/>
                        </a:rPr>
                        <a:t>nstructional</a:t>
                      </a:r>
                      <a:r>
                        <a:rPr lang="en-GB" sz="1100" dirty="0">
                          <a:effectLst/>
                          <a:latin typeface="Calibri" panose="020F0502020204030204" pitchFamily="34" charset="0"/>
                          <a:ea typeface="Calibri" panose="020F0502020204030204" pitchFamily="34" charset="0"/>
                          <a:cs typeface="Arial" panose="020B0604020202020204" pitchFamily="34" charset="0"/>
                        </a:rPr>
                        <a:t> Videos/New Learning</a:t>
                      </a:r>
                    </a:p>
                  </a:txBody>
                  <a:tcPr marL="63500" marR="63500" marT="63500" marB="63500"/>
                </a:tc>
                <a:tc>
                  <a:txBody>
                    <a:bodyPr/>
                    <a:lstStyle/>
                    <a:p>
                      <a:pPr>
                        <a:lnSpc>
                          <a:spcPct val="115000"/>
                        </a:lnSpc>
                        <a:spcAft>
                          <a:spcPts val="0"/>
                        </a:spcAft>
                      </a:pPr>
                      <a:r>
                        <a:rPr lang="en-GB" sz="1100">
                          <a:effectLst/>
                        </a:rPr>
                        <a:t>Homework</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631373068"/>
                  </a:ext>
                </a:extLst>
              </a:tr>
              <a:tr h="1945802">
                <a:tc>
                  <a:txBody>
                    <a:bodyPr/>
                    <a:lstStyle/>
                    <a:p>
                      <a:pPr algn="just">
                        <a:lnSpc>
                          <a:spcPct val="115000"/>
                        </a:lnSpc>
                        <a:spcAft>
                          <a:spcPts val="0"/>
                        </a:spcAft>
                      </a:pPr>
                      <a:r>
                        <a:rPr lang="en-GB" sz="1100" dirty="0">
                          <a:effectLst/>
                        </a:rPr>
                        <a:t>You will be able to access all of the learning that your child would have in school. Use the “classwork” section to access daily activities with instructions. This will be updated regularly and work will be available between Monday and Friday each week. Children with no access to Google Classroom will be provided with a paper pack of the learning.</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a:txBody>
                    <a:bodyPr/>
                    <a:lstStyle/>
                    <a:p>
                      <a:pPr algn="just">
                        <a:lnSpc>
                          <a:spcPct val="115000"/>
                        </a:lnSpc>
                        <a:spcAft>
                          <a:spcPts val="0"/>
                        </a:spcAft>
                      </a:pPr>
                      <a:r>
                        <a:rPr lang="en-GB" sz="1100" dirty="0">
                          <a:effectLst/>
                        </a:rPr>
                        <a:t>The class teacher will record instructional videos to help with your child’s new learning at home and they will upload reliable teaching videos for new learning. There will be a minimum hour of new learning.</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a:txBody>
                    <a:bodyPr/>
                    <a:lstStyle/>
                    <a:p>
                      <a:pPr algn="just">
                        <a:lnSpc>
                          <a:spcPct val="115000"/>
                        </a:lnSpc>
                        <a:spcAft>
                          <a:spcPts val="0"/>
                        </a:spcAft>
                      </a:pPr>
                      <a:r>
                        <a:rPr lang="en-GB" sz="1100" dirty="0">
                          <a:effectLst/>
                        </a:rPr>
                        <a:t>This will be set and submitted on Google Classrooms. In addition, there may be some project or non-screen based work. Children who are unable to access the Google classroom will be provided with a paper copy of any home learning.</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712445273"/>
                  </a:ext>
                </a:extLst>
              </a:tr>
            </a:tbl>
          </a:graphicData>
        </a:graphic>
      </p:graphicFrame>
    </p:spTree>
    <p:extLst>
      <p:ext uri="{BB962C8B-B14F-4D97-AF65-F5344CB8AC3E}">
        <p14:creationId xmlns:p14="http://schemas.microsoft.com/office/powerpoint/2010/main" val="192444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B5FC84FE016448BD30F3275A0DA1C6" ma:contentTypeVersion="10" ma:contentTypeDescription="Create a new document." ma:contentTypeScope="" ma:versionID="5e16285a3c2eb568ca9e77222aec23f4">
  <xsd:schema xmlns:xsd="http://www.w3.org/2001/XMLSchema" xmlns:xs="http://www.w3.org/2001/XMLSchema" xmlns:p="http://schemas.microsoft.com/office/2006/metadata/properties" xmlns:ns2="f82bdce2-d3c5-4a2a-8153-35088c713a2b" xmlns:ns3="9a9092b9-1a89-4eec-bd93-b99f7f16f561" targetNamespace="http://schemas.microsoft.com/office/2006/metadata/properties" ma:root="true" ma:fieldsID="b7d298309bc02583a303579252c6574b" ns2:_="" ns3:_="">
    <xsd:import namespace="f82bdce2-d3c5-4a2a-8153-35088c713a2b"/>
    <xsd:import namespace="9a9092b9-1a89-4eec-bd93-b99f7f16f561"/>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2bdce2-d3c5-4a2a-8153-35088c713a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a9092b9-1a89-4eec-bd93-b99f7f16f561"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75BDD5-A8DF-4FB3-BF70-CC56E6B25870}">
  <ds:schemaRefs>
    <ds:schemaRef ds:uri="http://schemas.microsoft.com/sharepoint/v3/contenttype/forms"/>
  </ds:schemaRefs>
</ds:datastoreItem>
</file>

<file path=customXml/itemProps2.xml><?xml version="1.0" encoding="utf-8"?>
<ds:datastoreItem xmlns:ds="http://schemas.openxmlformats.org/officeDocument/2006/customXml" ds:itemID="{BE736509-66E9-43DA-962D-7658F879D7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2bdce2-d3c5-4a2a-8153-35088c713a2b"/>
    <ds:schemaRef ds:uri="9a9092b9-1a89-4eec-bd93-b99f7f16f5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20468D-5A78-498D-AA50-6388886DFCEB}">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9a9092b9-1a89-4eec-bd93-b99f7f16f561"/>
    <ds:schemaRef ds:uri="http://schemas.openxmlformats.org/package/2006/metadata/core-properties"/>
    <ds:schemaRef ds:uri="f82bdce2-d3c5-4a2a-8153-35088c713a2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957</TotalTime>
  <Words>2862</Words>
  <Application>Microsoft Office PowerPoint</Application>
  <PresentationFormat>Widescreen</PresentationFormat>
  <Paragraphs>189</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Symbol</vt:lpstr>
      <vt:lpstr>Office Theme</vt:lpstr>
      <vt:lpstr>PowerPoint Presentation</vt:lpstr>
      <vt:lpstr>Context</vt:lpstr>
      <vt:lpstr>Introduction</vt:lpstr>
      <vt:lpstr>Key Principles</vt:lpstr>
      <vt:lpstr>Flexibility</vt:lpstr>
      <vt:lpstr>Expectations</vt:lpstr>
      <vt:lpstr>Expectations</vt:lpstr>
      <vt:lpstr>What will it look like?</vt:lpstr>
      <vt:lpstr>What will it look like?</vt:lpstr>
      <vt:lpstr>What will it look like?</vt:lpstr>
      <vt:lpstr>What will it look like?</vt:lpstr>
      <vt:lpstr>Online Learning Curriculum</vt:lpstr>
      <vt:lpstr>Online Learning Curriculum</vt:lpstr>
      <vt:lpstr>Celebrating Success</vt:lpstr>
      <vt:lpstr>Pupils with SEND</vt:lpstr>
      <vt:lpstr>Monitoring Engagement with remote learning</vt:lpstr>
      <vt:lpstr>Monitoring Engagement with remote learning</vt:lpstr>
      <vt:lpstr>Monitoring Engagement with remote learning</vt:lpstr>
      <vt:lpstr>Vulnerable Children</vt:lpstr>
      <vt:lpstr>Safeguarding Considerations</vt:lpstr>
      <vt:lpstr>Using Google Classroom</vt:lpstr>
      <vt:lpstr>Staying Safe Online</vt:lpstr>
      <vt:lpstr>PowerPoint Presentation</vt:lpstr>
      <vt:lpstr>Quality Assurance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Oliver</dc:creator>
  <cp:lastModifiedBy>Scott McHale</cp:lastModifiedBy>
  <cp:revision>86</cp:revision>
  <cp:lastPrinted>2020-09-29T09:30:13Z</cp:lastPrinted>
  <dcterms:created xsi:type="dcterms:W3CDTF">2018-12-06T15:23:36Z</dcterms:created>
  <dcterms:modified xsi:type="dcterms:W3CDTF">2021-01-02T14:37:06Z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0x0101008EB5FC84FE016448BD30F3275A0DA1C6</vt:lpwstr>
  </property>
</Properties>
</file>