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A6D5"/>
    <a:srgbClr val="D3C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1268" y="-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535F-469B-4A1D-8779-D86C96A25611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DFDF-BE9B-43F3-86BC-E0790FD21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554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535F-469B-4A1D-8779-D86C96A25611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DFDF-BE9B-43F3-86BC-E0790FD21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118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535F-469B-4A1D-8779-D86C96A25611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DFDF-BE9B-43F3-86BC-E0790FD21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461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535F-469B-4A1D-8779-D86C96A25611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DFDF-BE9B-43F3-86BC-E0790FD21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52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535F-469B-4A1D-8779-D86C96A25611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DFDF-BE9B-43F3-86BC-E0790FD21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736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535F-469B-4A1D-8779-D86C96A25611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DFDF-BE9B-43F3-86BC-E0790FD21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1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535F-469B-4A1D-8779-D86C96A25611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DFDF-BE9B-43F3-86BC-E0790FD21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08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535F-469B-4A1D-8779-D86C96A25611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DFDF-BE9B-43F3-86BC-E0790FD21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34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535F-469B-4A1D-8779-D86C96A25611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DFDF-BE9B-43F3-86BC-E0790FD21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06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535F-469B-4A1D-8779-D86C96A25611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DFDF-BE9B-43F3-86BC-E0790FD21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409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535F-469B-4A1D-8779-D86C96A25611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DFDF-BE9B-43F3-86BC-E0790FD21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0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5535F-469B-4A1D-8779-D86C96A25611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1DFDF-BE9B-43F3-86BC-E0790FD21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70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vpaleeds.co.uk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8.png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E96CABB8-D86B-4AD4-8B53-C956569A034D}"/>
              </a:ext>
            </a:extLst>
          </p:cNvPr>
          <p:cNvPicPr/>
          <p:nvPr/>
        </p:nvPicPr>
        <p:blipFill rotWithShape="1">
          <a:blip r:embed="rId2">
            <a:alphaModFix amt="70000"/>
          </a:blip>
          <a:srcRect t="5340"/>
          <a:stretch/>
        </p:blipFill>
        <p:spPr>
          <a:xfrm>
            <a:off x="0" y="0"/>
            <a:ext cx="6858000" cy="9906000"/>
          </a:xfrm>
          <a:prstGeom prst="rect">
            <a:avLst/>
          </a:prstGeom>
          <a:ln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046936C-95AC-4659-8EB4-832170A866E6}"/>
              </a:ext>
            </a:extLst>
          </p:cNvPr>
          <p:cNvSpPr/>
          <p:nvPr/>
        </p:nvSpPr>
        <p:spPr>
          <a:xfrm>
            <a:off x="0" y="273407"/>
            <a:ext cx="67665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ebbie Hepplewhite Print Font" panose="03050602040000000000" pitchFamily="66" charset="0"/>
              </a:rPr>
              <a:t>	Nursery</a:t>
            </a:r>
            <a:r>
              <a:rPr lang="en-US" sz="3600" b="1" cap="none" spc="0" dirty="0">
                <a:ln w="31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ebbie Hepplewhite Print Font" panose="03050602040000000000" pitchFamily="66" charset="0"/>
              </a:rPr>
              <a:t> Summer 1 News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479B64B-AAF7-406B-8EAC-58687464F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66369"/>
              </p:ext>
            </p:extLst>
          </p:nvPr>
        </p:nvGraphicFramePr>
        <p:xfrm>
          <a:off x="320387" y="994388"/>
          <a:ext cx="6298712" cy="42969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9570">
                  <a:extLst>
                    <a:ext uri="{9D8B030D-6E8A-4147-A177-3AD203B41FA5}">
                      <a16:colId xmlns:a16="http://schemas.microsoft.com/office/drawing/2014/main" val="3263090753"/>
                    </a:ext>
                  </a:extLst>
                </a:gridCol>
                <a:gridCol w="1049786">
                  <a:extLst>
                    <a:ext uri="{9D8B030D-6E8A-4147-A177-3AD203B41FA5}">
                      <a16:colId xmlns:a16="http://schemas.microsoft.com/office/drawing/2014/main" val="201116089"/>
                    </a:ext>
                  </a:extLst>
                </a:gridCol>
                <a:gridCol w="1049786">
                  <a:extLst>
                    <a:ext uri="{9D8B030D-6E8A-4147-A177-3AD203B41FA5}">
                      <a16:colId xmlns:a16="http://schemas.microsoft.com/office/drawing/2014/main" val="4268299641"/>
                    </a:ext>
                  </a:extLst>
                </a:gridCol>
                <a:gridCol w="2099570">
                  <a:extLst>
                    <a:ext uri="{9D8B030D-6E8A-4147-A177-3AD203B41FA5}">
                      <a16:colId xmlns:a16="http://schemas.microsoft.com/office/drawing/2014/main" val="584996329"/>
                    </a:ext>
                  </a:extLst>
                </a:gridCol>
              </a:tblGrid>
              <a:tr h="275387">
                <a:tc gridSpan="4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bbie Hepplewhite Print Font" panose="03050602040000000000" pitchFamily="66" charset="0"/>
                        </a:rPr>
                        <a:t>We will be learning…</a:t>
                      </a:r>
                    </a:p>
                  </a:txBody>
                  <a:tcPr anchor="ctr">
                    <a:solidFill>
                      <a:srgbClr val="ADA6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>
                        <a:latin typeface="Debbie Hepplewhite Print Font" panose="03050602040000000000" pitchFamily="66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>
                        <a:latin typeface="Debbie Hepplewhite Print Font" panose="03050602040000000000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623314"/>
                  </a:ext>
                </a:extLst>
              </a:tr>
              <a:tr h="234079"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Debbie Hepplewhite Print Font" panose="03050602040000000000" pitchFamily="66" charset="0"/>
                        </a:rPr>
                        <a:t>Maths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Debbie Hepplewhite Print Font" panose="03050602040000000000" pitchFamily="66" charset="0"/>
                        </a:rPr>
                        <a:t>P</a:t>
                      </a:r>
                      <a:r>
                        <a:rPr lang="en-GB" sz="1100" b="1" dirty="0">
                          <a:latin typeface="Debbie Hepplewhite Print Font" panose="03050602040000000000" pitchFamily="66" charset="0"/>
                        </a:rPr>
                        <a:t>honics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163562"/>
                  </a:ext>
                </a:extLst>
              </a:tr>
              <a:tr h="798622">
                <a:tc gridSpan="2">
                  <a:txBody>
                    <a:bodyPr/>
                    <a:lstStyle/>
                    <a:p>
                      <a:pPr algn="ctr"/>
                      <a:endParaRPr lang="en-GB" sz="800" b="1" dirty="0">
                        <a:latin typeface="Debbie Hepplewhite Print Font" panose="03050602040000000000" pitchFamily="66" charset="0"/>
                      </a:endParaRPr>
                    </a:p>
                    <a:p>
                      <a:pPr algn="ctr"/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Debbie Hepplewhite Print Font" panose="03050602040000000000" pitchFamily="66" charset="0"/>
                          <a:ea typeface="+mn-ea"/>
                          <a:cs typeface="+mn-cs"/>
                        </a:rPr>
                        <a:t>In maths, our focus is to complete inset puzzles and use comparison language – bigger/little/smaller, high/low, tall, heavy.</a:t>
                      </a:r>
                    </a:p>
                    <a:p>
                      <a:pPr algn="ctr"/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Debbie Hepplewhite Print Font" panose="03050602040000000000" pitchFamily="66" charset="0"/>
                          <a:ea typeface="+mn-ea"/>
                          <a:cs typeface="+mn-cs"/>
                        </a:rPr>
                        <a:t>Our little stars will be able to solve real world problems with numbers up to 5.</a:t>
                      </a:r>
                    </a:p>
                    <a:p>
                      <a:pPr algn="ctr"/>
                      <a:endParaRPr lang="en-GB" sz="800" b="1" dirty="0">
                        <a:latin typeface="Debbie Hepplewhite Print Font" panose="03050602040000000000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Debbie Hepplewhite Print Font" panose="03050602040000000000" pitchFamily="66" charset="0"/>
                          <a:ea typeface="+mn-ea"/>
                          <a:cs typeface="+mn-cs"/>
                        </a:rPr>
                        <a:t>In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Debbie Hepplewhite Print Font" panose="03050602040000000000" pitchFamily="66" charset="0"/>
                          <a:ea typeface="+mn-ea"/>
                          <a:cs typeface="+mn-cs"/>
                        </a:rPr>
                        <a:t> phonics our focus is oral blending and alliteration, children will try to identify couplets and will be introduced to CVC words.</a:t>
                      </a:r>
                      <a:endParaRPr lang="en-GB" sz="800" b="1" dirty="0">
                        <a:latin typeface="Debbie Hepplewhite Print Font" panose="03050602040000000000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857924"/>
                  </a:ext>
                </a:extLst>
              </a:tr>
              <a:tr h="192771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latin typeface="Debbie Hepplewhite Print Font" panose="03050602040000000000" pitchFamily="66" charset="0"/>
                        </a:rPr>
                        <a:t>Science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latin typeface="Debbie Hepplewhite Print Font" panose="03050602040000000000" pitchFamily="66" charset="0"/>
                        </a:rPr>
                        <a:t>R</a:t>
                      </a:r>
                      <a:r>
                        <a:rPr lang="en-GB" sz="800" b="1" dirty="0">
                          <a:latin typeface="Debbie Hepplewhite Print Font" panose="03050602040000000000" pitchFamily="66" charset="0"/>
                        </a:rPr>
                        <a:t>E/Our world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latin typeface="Debbie Hepplewhite Print Font" panose="03050602040000000000" pitchFamily="66" charset="0"/>
                        </a:rPr>
                        <a:t>T</a:t>
                      </a:r>
                      <a:r>
                        <a:rPr lang="en-GB" sz="800" b="1" dirty="0">
                          <a:latin typeface="Debbie Hepplewhite Print Font" panose="03050602040000000000" pitchFamily="66" charset="0"/>
                        </a:rPr>
                        <a:t>opic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778454"/>
                  </a:ext>
                </a:extLst>
              </a:tr>
              <a:tr h="1156625">
                <a:tc>
                  <a:txBody>
                    <a:bodyPr/>
                    <a:lstStyle/>
                    <a:p>
                      <a:pPr algn="ctr"/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Debbie Hepplewhite Print Font" panose="03050602040000000000" pitchFamily="66" charset="0"/>
                          <a:ea typeface="+mn-ea"/>
                          <a:cs typeface="+mn-cs"/>
                        </a:rPr>
                        <a:t>In Science, we will be discussing about changes and seasons and play some fun games with light and shadows.</a:t>
                      </a:r>
                      <a:endParaRPr lang="en-GB" sz="800" dirty="0">
                        <a:latin typeface="Debbie Hepplewhite Print Font" panose="03050602040000000000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Debbie Hepplewhite Print Font" panose="03050602040000000000" pitchFamily="66" charset="0"/>
                          <a:ea typeface="+mn-ea"/>
                          <a:cs typeface="+mn-cs"/>
                        </a:rPr>
                        <a:t>We will be discussing about ways to support others and how we can talk about ourselves in a positive manner. Children will discuss their dreams and aspirations.</a:t>
                      </a:r>
                      <a:endParaRPr lang="en-GB" sz="800" dirty="0">
                        <a:latin typeface="Debbie Hepplewhite Print Font" panose="03050602040000000000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Debbie Hepplewhite Print Font" panose="03050602040000000000" pitchFamily="66" charset="0"/>
                          <a:ea typeface="+mn-ea"/>
                          <a:cs typeface="+mn-cs"/>
                        </a:rPr>
                        <a:t>Summer 1 half term is packed with lots of fantastic learning opportunities!  Our topic is “Pets,pets,pets” and we will organise at the end of the term an outdoor </a:t>
                      </a:r>
                      <a:r>
                        <a:rPr lang="en-GB" sz="800" kern="1200">
                          <a:solidFill>
                            <a:schemeClr val="tx1"/>
                          </a:solidFill>
                          <a:effectLst/>
                          <a:latin typeface="Debbie Hepplewhite Print Font" panose="03050602040000000000" pitchFamily="66" charset="0"/>
                          <a:ea typeface="+mn-ea"/>
                          <a:cs typeface="+mn-cs"/>
                        </a:rPr>
                        <a:t>picnic day!</a:t>
                      </a:r>
                      <a:endParaRPr lang="en-GB" sz="800" dirty="0">
                        <a:latin typeface="Debbie Hepplewhite Print Font" panose="03050602040000000000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429036"/>
                  </a:ext>
                </a:extLst>
              </a:tr>
              <a:tr h="234079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latin typeface="Debbie Hepplewhite Print Font" panose="03050602040000000000" pitchFamily="66" charset="0"/>
                        </a:rPr>
                        <a:t>Art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latin typeface="Debbie Hepplewhite Print Font" panose="03050602040000000000" pitchFamily="66" charset="0"/>
                        </a:rPr>
                        <a:t>W</a:t>
                      </a:r>
                      <a:r>
                        <a:rPr lang="en-GB" sz="800" b="1" dirty="0">
                          <a:latin typeface="Debbie Hepplewhite Print Font" panose="03050602040000000000" pitchFamily="66" charset="0"/>
                        </a:rPr>
                        <a:t>riting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latin typeface="Debbie Hepplewhite Print Font" panose="03050602040000000000" pitchFamily="66" charset="0"/>
                        </a:rPr>
                        <a:t>PE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006401"/>
                  </a:ext>
                </a:extLst>
              </a:tr>
              <a:tr h="1184163">
                <a:tc>
                  <a:txBody>
                    <a:bodyPr/>
                    <a:lstStyle/>
                    <a:p>
                      <a:r>
                        <a:rPr lang="en-GB" sz="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700" kern="1200" dirty="0">
                          <a:solidFill>
                            <a:schemeClr val="tx1"/>
                          </a:solidFill>
                          <a:effectLst/>
                          <a:latin typeface="Debbie Hepplewhite Print Font" panose="03050602040000000000" pitchFamily="66" charset="0"/>
                          <a:ea typeface="+mn-ea"/>
                          <a:cs typeface="+mn-cs"/>
                        </a:rPr>
                        <a:t>In Art  we will create a collage using different materials with pattern and texture. Children will discuss how the colours and patterns make them feel. Our Artist of the term is Romero Britto!</a:t>
                      </a:r>
                      <a:endParaRPr lang="en-GB" sz="700" u="none" dirty="0">
                        <a:latin typeface="Debbie Hepplewhite Print Font" panose="03050602040000000000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Debbie Hepplewhite Print Font" panose="03050602040000000000" pitchFamily="66" charset="0"/>
                          <a:ea typeface="+mn-ea"/>
                          <a:cs typeface="+mn-cs"/>
                        </a:rPr>
                        <a:t>In writing, we will continue with mark making and name writing.</a:t>
                      </a:r>
                      <a:endParaRPr lang="en-GB" sz="800" dirty="0">
                        <a:latin typeface="Debbie Hepplewhite Print Font" panose="03050602040000000000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Debbie Hepplewhite Print Font" panose="03050602040000000000" pitchFamily="66" charset="0"/>
                          <a:ea typeface="+mn-ea"/>
                          <a:cs typeface="+mn-cs"/>
                        </a:rPr>
                        <a:t>Nursery PE is Friday. Please remember to come to school wearing suitable clothing for the everchanging weather.</a:t>
                      </a:r>
                      <a:endParaRPr lang="en-GB" sz="800" dirty="0">
                        <a:latin typeface="Debbie Hepplewhite Print Font" panose="03050602040000000000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277743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AA96F8F8-4365-4B5D-8F35-09CB4DC36B92}"/>
              </a:ext>
            </a:extLst>
          </p:cNvPr>
          <p:cNvGrpSpPr/>
          <p:nvPr/>
        </p:nvGrpSpPr>
        <p:grpSpPr>
          <a:xfrm>
            <a:off x="180753" y="9383233"/>
            <a:ext cx="6491177" cy="396212"/>
            <a:chOff x="180753" y="9383233"/>
            <a:chExt cx="6491177" cy="39621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ED0B1D6-B323-4150-A7F8-143CF500F425}"/>
                </a:ext>
              </a:extLst>
            </p:cNvPr>
            <p:cNvSpPr/>
            <p:nvPr/>
          </p:nvSpPr>
          <p:spPr>
            <a:xfrm>
              <a:off x="180753" y="9383233"/>
              <a:ext cx="6491177" cy="38277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26" name="Picture 2" descr="Home - Victoria Primary Academy : Victoria Primary Academy">
              <a:extLst>
                <a:ext uri="{FF2B5EF4-FFF2-40B4-BE49-F238E27FC236}">
                  <a16:creationId xmlns:a16="http://schemas.microsoft.com/office/drawing/2014/main" id="{76805F46-487A-4CAF-A927-7111C1F872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82" y="9456905"/>
              <a:ext cx="793122" cy="235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What is Twitter?">
              <a:extLst>
                <a:ext uri="{FF2B5EF4-FFF2-40B4-BE49-F238E27FC236}">
                  <a16:creationId xmlns:a16="http://schemas.microsoft.com/office/drawing/2014/main" id="{3DA0CA67-791B-451B-85F9-F2212A50F8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8711" y="9456905"/>
              <a:ext cx="305183" cy="235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Facebook - Wikipedia">
              <a:extLst>
                <a:ext uri="{FF2B5EF4-FFF2-40B4-BE49-F238E27FC236}">
                  <a16:creationId xmlns:a16="http://schemas.microsoft.com/office/drawing/2014/main" id="{62FD8A31-81B2-4D09-88FD-9B65DC8434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4830" y="9443052"/>
              <a:ext cx="249281" cy="249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A884676-8FE2-43B4-95F9-AC698B77E628}"/>
                </a:ext>
              </a:extLst>
            </p:cNvPr>
            <p:cNvSpPr txBox="1"/>
            <p:nvPr/>
          </p:nvSpPr>
          <p:spPr>
            <a:xfrm>
              <a:off x="1097005" y="9410113"/>
              <a:ext cx="5015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latin typeface="Debbie Hepplewhite Print Font" panose="03050602040000000000" pitchFamily="66" charset="0"/>
                </a:rPr>
                <a:t>You can contact us via </a:t>
              </a:r>
              <a:r>
                <a:rPr lang="en-GB" sz="900" dirty="0">
                  <a:latin typeface="Debbie Hepplewhite Print Font" panose="03050602040000000000" pitchFamily="66" charset="0"/>
                  <a:hlinkClick r:id="rId6"/>
                </a:rPr>
                <a:t>info@vpaleeds.co.uk</a:t>
              </a:r>
              <a:r>
                <a:rPr lang="en-GB" sz="900" dirty="0">
                  <a:latin typeface="Debbie Hepplewhite Print Font" panose="03050602040000000000" pitchFamily="66" charset="0"/>
                </a:rPr>
                <a:t> and follow us on Facebook and Twitter for regular updates!</a:t>
              </a:r>
            </a:p>
          </p:txBody>
        </p:sp>
        <p:pic>
          <p:nvPicPr>
            <p:cNvPr id="1032" name="Picture 8" descr="How to Import an Old Email Account Into Gmail">
              <a:extLst>
                <a:ext uri="{FF2B5EF4-FFF2-40B4-BE49-F238E27FC236}">
                  <a16:creationId xmlns:a16="http://schemas.microsoft.com/office/drawing/2014/main" id="{751F6659-18A2-495B-9724-D68F01164B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34" t="10722" r="26046" b="13925"/>
            <a:stretch/>
          </p:blipFill>
          <p:spPr bwMode="auto">
            <a:xfrm>
              <a:off x="5655663" y="9475499"/>
              <a:ext cx="271131" cy="198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5AA4BC9-0D60-4D5B-B358-E431398218D2}"/>
              </a:ext>
            </a:extLst>
          </p:cNvPr>
          <p:cNvGrpSpPr/>
          <p:nvPr/>
        </p:nvGrpSpPr>
        <p:grpSpPr>
          <a:xfrm>
            <a:off x="180753" y="7663512"/>
            <a:ext cx="3490361" cy="1630680"/>
            <a:chOff x="180753" y="7663512"/>
            <a:chExt cx="3490361" cy="163068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2A13B73-7EB2-4DEC-9CBE-30AD88AFA3BC}"/>
                </a:ext>
              </a:extLst>
            </p:cNvPr>
            <p:cNvSpPr/>
            <p:nvPr/>
          </p:nvSpPr>
          <p:spPr>
            <a:xfrm>
              <a:off x="180753" y="7663512"/>
              <a:ext cx="3152555" cy="16306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Arial" panose="020B0604020202020204" pitchFamily="34" charset="0"/>
                <a:buChar char="•"/>
              </a:pPr>
              <a:endParaRPr lang="en-GB" sz="800" dirty="0">
                <a:solidFill>
                  <a:srgbClr val="222222"/>
                </a:solidFill>
                <a:latin typeface="Debbie Hepplewhite Print Font" panose="03050602040000000000" pitchFamily="66" charset="0"/>
              </a:endParaRPr>
            </a:p>
            <a:p>
              <a:pPr marL="171450" indent="-171450" algn="r">
                <a:buFont typeface="Arial" panose="020B0604020202020204" pitchFamily="34" charset="0"/>
                <a:buChar char="•"/>
              </a:pPr>
              <a:endParaRPr lang="en-US" sz="800" b="1" i="0" dirty="0">
                <a:solidFill>
                  <a:srgbClr val="BCC0C3"/>
                </a:solidFill>
                <a:effectLst/>
                <a:latin typeface="arial" panose="020B0604020202020204" pitchFamily="34" charset="0"/>
              </a:endParaRPr>
            </a:p>
            <a:p>
              <a:pPr marL="171450" indent="-171450" algn="r"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rgbClr val="BCC0C3"/>
                </a:solidFill>
                <a:latin typeface="arial" panose="020B0604020202020204" pitchFamily="34" charset="0"/>
              </a:endParaRPr>
            </a:p>
            <a:p>
              <a:pPr marL="171450" indent="-171450" algn="r">
                <a:buFont typeface="Arial" panose="020B0604020202020204" pitchFamily="34" charset="0"/>
                <a:buChar char="•"/>
              </a:pPr>
              <a:endParaRPr lang="en-US" sz="800" b="1" i="0" dirty="0">
                <a:solidFill>
                  <a:srgbClr val="BCC0C3"/>
                </a:solidFill>
                <a:effectLst/>
                <a:latin typeface="arial" panose="020B0604020202020204" pitchFamily="34" charset="0"/>
              </a:endParaRPr>
            </a:p>
            <a:p>
              <a:pPr marL="171450" indent="-171450" algn="r"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rgbClr val="BCC0C3"/>
                </a:solidFill>
                <a:latin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000" b="1" i="0" dirty="0">
                <a:solidFill>
                  <a:schemeClr val="tx1"/>
                </a:solidFill>
                <a:effectLst/>
                <a:latin typeface="Debbie Hepplewhite Print Font" panose="03050602040000000000" pitchFamily="66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000" b="1" i="0" dirty="0">
                <a:solidFill>
                  <a:schemeClr val="tx1"/>
                </a:solidFill>
                <a:effectLst/>
                <a:latin typeface="Debbie Hepplewhite Print Font" panose="03050602040000000000" pitchFamily="66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000" b="1" dirty="0">
                <a:solidFill>
                  <a:schemeClr val="tx1"/>
                </a:solidFill>
                <a:latin typeface="Debbie Hepplewhite Print Font" panose="03050602040000000000" pitchFamily="66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b="1" i="0" dirty="0">
                  <a:solidFill>
                    <a:schemeClr val="tx1"/>
                  </a:solidFill>
                  <a:effectLst/>
                  <a:latin typeface="Debbie Hepplewhite Print Font" panose="03050602040000000000" pitchFamily="66" charset="0"/>
                </a:rPr>
                <a:t>Tapestry</a:t>
              </a:r>
              <a:r>
                <a:rPr lang="en-US" sz="1000" b="0" i="0" dirty="0">
                  <a:solidFill>
                    <a:schemeClr val="tx1"/>
                  </a:solidFill>
                  <a:effectLst/>
                  <a:latin typeface="Debbie Hepplewhite Print Font" panose="03050602040000000000" pitchFamily="66" charset="0"/>
                </a:rPr>
                <a:t> is an online journal to help record all the learning and fun of children's early years education. Log in to see some of your child`s special moments during the week.</a:t>
              </a:r>
              <a:endParaRPr lang="en-GB" sz="1000" dirty="0">
                <a:solidFill>
                  <a:schemeClr val="tx1"/>
                </a:solidFill>
                <a:latin typeface="Debbie Hepplewhite Print Font" panose="03050602040000000000" pitchFamily="66" charset="0"/>
              </a:endParaRPr>
            </a:p>
            <a:p>
              <a:pPr marL="171450" indent="-171450" algn="r">
                <a:buFont typeface="Arial" panose="020B0604020202020204" pitchFamily="34" charset="0"/>
                <a:buChar char="•"/>
              </a:pPr>
              <a:endParaRPr lang="en-GB" sz="800" dirty="0">
                <a:solidFill>
                  <a:srgbClr val="222222"/>
                </a:solidFill>
                <a:latin typeface="Debbie Hepplewhite Print Font" panose="03050602040000000000" pitchFamily="66" charset="0"/>
              </a:endParaRPr>
            </a:p>
            <a:p>
              <a:pPr marL="171450" indent="-171450" algn="r">
                <a:buFont typeface="Arial" panose="020B0604020202020204" pitchFamily="34" charset="0"/>
                <a:buChar char="•"/>
              </a:pPr>
              <a:endParaRPr lang="en-GB" sz="800" dirty="0">
                <a:solidFill>
                  <a:srgbClr val="222222"/>
                </a:solidFill>
                <a:latin typeface="Debbie Hepplewhite Print Font" panose="03050602040000000000" pitchFamily="66" charset="0"/>
              </a:endParaRPr>
            </a:p>
            <a:p>
              <a:pPr marL="171450" indent="-171450" algn="r">
                <a:buFont typeface="Arial" panose="020B0604020202020204" pitchFamily="34" charset="0"/>
                <a:buChar char="•"/>
              </a:pPr>
              <a:endParaRPr lang="en-GB" sz="800" dirty="0">
                <a:solidFill>
                  <a:srgbClr val="222222"/>
                </a:solidFill>
                <a:latin typeface="Debbie Hepplewhite Print Font" panose="03050602040000000000" pitchFamily="66" charset="0"/>
              </a:endParaRPr>
            </a:p>
            <a:p>
              <a:pPr algn="ctr"/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8688DF8-CF76-4AEF-9DDA-D7F0A534DC2D}"/>
                </a:ext>
              </a:extLst>
            </p:cNvPr>
            <p:cNvSpPr txBox="1"/>
            <p:nvPr/>
          </p:nvSpPr>
          <p:spPr>
            <a:xfrm>
              <a:off x="357257" y="7775986"/>
              <a:ext cx="23865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Debbie Hepplewhite Print Font" panose="03050602040000000000" pitchFamily="66" charset="0"/>
                </a:rPr>
                <a:t>T</a:t>
              </a:r>
              <a:r>
                <a:rPr lang="en-GB" sz="1600" b="1" dirty="0" err="1">
                  <a:latin typeface="Debbie Hepplewhite Print Font" panose="03050602040000000000" pitchFamily="66" charset="0"/>
                </a:rPr>
                <a:t>apestry</a:t>
              </a:r>
              <a:endParaRPr lang="en-GB" sz="1600" b="1" dirty="0">
                <a:latin typeface="Debbie Hepplewhite Print Font" panose="03050602040000000000" pitchFamily="66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D4BF388-4D1D-4150-949F-2658E1CD5FC7}"/>
                </a:ext>
              </a:extLst>
            </p:cNvPr>
            <p:cNvSpPr txBox="1"/>
            <p:nvPr/>
          </p:nvSpPr>
          <p:spPr>
            <a:xfrm>
              <a:off x="242114" y="8548335"/>
              <a:ext cx="3429000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 algn="l">
                <a:buFont typeface="Arial" panose="020B0604020202020204" pitchFamily="34" charset="0"/>
                <a:buChar char="•"/>
              </a:pPr>
              <a:endParaRPr lang="en-GB" sz="1050" b="0" i="0" dirty="0">
                <a:solidFill>
                  <a:srgbClr val="222222"/>
                </a:solidFill>
                <a:effectLst/>
                <a:latin typeface="Debbie Hepplewhite Print Font" panose="03050602040000000000" pitchFamily="66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46FEE80-0931-4E68-9248-5AA0C3C57A56}"/>
              </a:ext>
            </a:extLst>
          </p:cNvPr>
          <p:cNvGrpSpPr/>
          <p:nvPr/>
        </p:nvGrpSpPr>
        <p:grpSpPr>
          <a:xfrm>
            <a:off x="3524695" y="7612558"/>
            <a:ext cx="3147236" cy="1630680"/>
            <a:chOff x="3524695" y="7612558"/>
            <a:chExt cx="3147236" cy="163068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99F38AB-5273-4A3A-A3F7-6346BD3F8305}"/>
                </a:ext>
              </a:extLst>
            </p:cNvPr>
            <p:cNvSpPr/>
            <p:nvPr/>
          </p:nvSpPr>
          <p:spPr>
            <a:xfrm>
              <a:off x="3524695" y="7612558"/>
              <a:ext cx="3147236" cy="16306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47BECFB-74E2-41BE-9FE4-0B1F3F851602}"/>
                </a:ext>
              </a:extLst>
            </p:cNvPr>
            <p:cNvSpPr txBox="1"/>
            <p:nvPr/>
          </p:nvSpPr>
          <p:spPr>
            <a:xfrm>
              <a:off x="3646969" y="7779012"/>
              <a:ext cx="23865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latin typeface="Debbie Hepplewhite Print Font" panose="03050602040000000000" pitchFamily="66" charset="0"/>
                </a:rPr>
                <a:t>Early Bird</a:t>
              </a:r>
            </a:p>
          </p:txBody>
        </p:sp>
        <p:pic>
          <p:nvPicPr>
            <p:cNvPr id="1036" name="Picture 12" descr="Alarm clock - Colortime Orange - Pylones">
              <a:extLst>
                <a:ext uri="{FF2B5EF4-FFF2-40B4-BE49-F238E27FC236}">
                  <a16:creationId xmlns:a16="http://schemas.microsoft.com/office/drawing/2014/main" id="{1B979FE4-FAC7-4C78-8FE1-1A081565B9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565" y="7687792"/>
              <a:ext cx="520993" cy="520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Sunrise PNG Clipart | PNG Mart">
              <a:extLst>
                <a:ext uri="{FF2B5EF4-FFF2-40B4-BE49-F238E27FC236}">
                  <a16:creationId xmlns:a16="http://schemas.microsoft.com/office/drawing/2014/main" id="{91AEC768-7DED-437D-B90C-0740C0E06C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437" y="7687792"/>
              <a:ext cx="867128" cy="474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936C76F-57C4-4B69-93A0-E0F119FBF80D}"/>
                </a:ext>
              </a:extLst>
            </p:cNvPr>
            <p:cNvSpPr txBox="1"/>
            <p:nvPr/>
          </p:nvSpPr>
          <p:spPr>
            <a:xfrm>
              <a:off x="3574993" y="8147553"/>
              <a:ext cx="2979565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n-GB" sz="1100" b="1" dirty="0">
                <a:effectLst/>
                <a:latin typeface="Debbie Hepplewhite Print Font" panose="03050602040000000000" pitchFamily="66" charset="0"/>
                <a:ea typeface="Calibri" panose="020F0502020204030204" pitchFamily="34" charset="0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B076C168-C59E-4535-8BE9-199B8147F971}"/>
              </a:ext>
            </a:extLst>
          </p:cNvPr>
          <p:cNvSpPr/>
          <p:nvPr/>
        </p:nvSpPr>
        <p:spPr>
          <a:xfrm>
            <a:off x="249282" y="5338053"/>
            <a:ext cx="6459279" cy="2224102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/>
              <a:t>We will be encouraging the children to read every day. Please listen to your children read at home or access Bug Club. </a:t>
            </a:r>
          </a:p>
        </p:txBody>
      </p:sp>
      <p:pic>
        <p:nvPicPr>
          <p:cNvPr id="1042" name="Picture 18" descr="Community Free Download Png Photo - Active Citizen In Your Community PNG  Image | Transparent PNG Free Download on SeekPNG">
            <a:extLst>
              <a:ext uri="{FF2B5EF4-FFF2-40B4-BE49-F238E27FC236}">
                <a16:creationId xmlns:a16="http://schemas.microsoft.com/office/drawing/2014/main" id="{061025A1-7B05-4DD0-BDEC-9BE64D137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09" y="5363696"/>
            <a:ext cx="5092995" cy="210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C62CFF3-D539-4CC7-8E2D-22FA1CC38172}"/>
              </a:ext>
            </a:extLst>
          </p:cNvPr>
          <p:cNvSpPr txBox="1"/>
          <p:nvPr/>
        </p:nvSpPr>
        <p:spPr>
          <a:xfrm>
            <a:off x="1235913" y="5491508"/>
            <a:ext cx="4194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Debbie Hepplewhite Print Font" panose="03050602040000000000" pitchFamily="66" charset="0"/>
              </a:rPr>
              <a:t>Adults at Home: We need YOU!</a:t>
            </a:r>
          </a:p>
        </p:txBody>
      </p:sp>
      <p:pic>
        <p:nvPicPr>
          <p:cNvPr id="1044" name="Picture 20" descr="Log Book Png Png - Clip Art Transparent Books, Png Download - kindpng">
            <a:extLst>
              <a:ext uri="{FF2B5EF4-FFF2-40B4-BE49-F238E27FC236}">
                <a16:creationId xmlns:a16="http://schemas.microsoft.com/office/drawing/2014/main" id="{72B30CE8-4EF0-47B1-AF23-4D6145336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32" y="5470015"/>
            <a:ext cx="391837" cy="40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1 To 10 Number Transparent PNG | PNG Mart">
            <a:extLst>
              <a:ext uri="{FF2B5EF4-FFF2-40B4-BE49-F238E27FC236}">
                <a16:creationId xmlns:a16="http://schemas.microsoft.com/office/drawing/2014/main" id="{38D84385-04E7-4C49-BEA2-CEC89C54C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608" y="5530092"/>
            <a:ext cx="587005" cy="32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Writing PNG | PNG All">
            <a:extLst>
              <a:ext uri="{FF2B5EF4-FFF2-40B4-BE49-F238E27FC236}">
                <a16:creationId xmlns:a16="http://schemas.microsoft.com/office/drawing/2014/main" id="{9B6A31B3-CE68-4FFD-9CF6-6B8B076D0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14" y="5370063"/>
            <a:ext cx="498363" cy="49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Laptop PNG Images | Vector and PSD Files | Free Download on Pngtree">
            <a:extLst>
              <a:ext uri="{FF2B5EF4-FFF2-40B4-BE49-F238E27FC236}">
                <a16:creationId xmlns:a16="http://schemas.microsoft.com/office/drawing/2014/main" id="{EE126A74-FE35-4D33-A1D2-4B0BAA0218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2" t="22300" r="11240" b="20801"/>
          <a:stretch/>
        </p:blipFill>
        <p:spPr bwMode="auto">
          <a:xfrm>
            <a:off x="5514642" y="5533983"/>
            <a:ext cx="354613" cy="25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1647103-0C25-4833-A391-DB3E04175E80}"/>
              </a:ext>
            </a:extLst>
          </p:cNvPr>
          <p:cNvSpPr/>
          <p:nvPr/>
        </p:nvSpPr>
        <p:spPr>
          <a:xfrm>
            <a:off x="645842" y="5814044"/>
            <a:ext cx="56528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/>
              <a:t>.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42A197-23DA-46EF-BB4E-5263849F51C0}"/>
              </a:ext>
            </a:extLst>
          </p:cNvPr>
          <p:cNvSpPr/>
          <p:nvPr/>
        </p:nvSpPr>
        <p:spPr>
          <a:xfrm>
            <a:off x="349329" y="6057843"/>
            <a:ext cx="61019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will be encouraging the children to read every day alongside a grown up in our setting. Please read with your child at home every day, if possible. 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66F723-65CB-4341-A3F7-37F31B1619B4}"/>
              </a:ext>
            </a:extLst>
          </p:cNvPr>
          <p:cNvSpPr/>
          <p:nvPr/>
        </p:nvSpPr>
        <p:spPr>
          <a:xfrm>
            <a:off x="3690933" y="8198509"/>
            <a:ext cx="260777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latin typeface="Debbie Hepplewhite Print Font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Name writing</a:t>
            </a:r>
            <a:endParaRPr lang="en-GB" sz="1000" dirty="0">
              <a:latin typeface="Debbie Hepplewhite Print Font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000" dirty="0">
                <a:latin typeface="Debbie Hepplewhite Print Font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000" dirty="0">
                <a:latin typeface="Debbie Hepplewhite Print Font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When you arrive at school you will find your writing book and practise your name daily. </a:t>
            </a:r>
            <a:endParaRPr lang="en-GB" sz="1000" dirty="0">
              <a:latin typeface="Debbie Hepplewhite Print Font" panose="03050602040000000000" pitchFamily="66" charset="0"/>
            </a:endParaRPr>
          </a:p>
        </p:txBody>
      </p:sp>
      <p:pic>
        <p:nvPicPr>
          <p:cNvPr id="13" name="Picture 12" descr="A close-up of a colorful woven pattern&#10;&#10;Description automatically generated">
            <a:extLst>
              <a:ext uri="{FF2B5EF4-FFF2-40B4-BE49-F238E27FC236}">
                <a16:creationId xmlns:a16="http://schemas.microsoft.com/office/drawing/2014/main" id="{6993CCDF-31BF-049C-0F05-C27FECC8BA6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84" y="7723601"/>
            <a:ext cx="522051" cy="4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35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</TotalTime>
  <Words>398</Words>
  <Application>Microsoft Office PowerPoint</Application>
  <PresentationFormat>A4 Paper (210x297 mm)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</vt:lpstr>
      <vt:lpstr>Arial Rounded MT Bold</vt:lpstr>
      <vt:lpstr>Calibri</vt:lpstr>
      <vt:lpstr>Calibri Light</vt:lpstr>
      <vt:lpstr>Debbie Hepplewhite Print Font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Elsie Smith</dc:creator>
  <cp:lastModifiedBy>Elena Florou</cp:lastModifiedBy>
  <cp:revision>16</cp:revision>
  <dcterms:created xsi:type="dcterms:W3CDTF">2022-02-03T19:13:28Z</dcterms:created>
  <dcterms:modified xsi:type="dcterms:W3CDTF">2024-03-26T16:31:25Z</dcterms:modified>
</cp:coreProperties>
</file>